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7" r:id="rId2"/>
    <p:sldId id="293" r:id="rId3"/>
    <p:sldId id="295" r:id="rId4"/>
    <p:sldId id="279" r:id="rId5"/>
    <p:sldId id="296" r:id="rId6"/>
    <p:sldId id="288" r:id="rId7"/>
    <p:sldId id="297" r:id="rId8"/>
    <p:sldId id="282" r:id="rId9"/>
    <p:sldId id="294" r:id="rId10"/>
    <p:sldId id="291" r:id="rId11"/>
    <p:sldId id="298" r:id="rId12"/>
    <p:sldId id="286" r:id="rId13"/>
  </p:sldIdLst>
  <p:sldSz cx="12188825" cy="6858000"/>
  <p:notesSz cx="6858000" cy="9144000"/>
  <p:custShowLst>
    <p:custShow name="Custom Show 1" id="0">
      <p:sldLst>
        <p:sld r:id="rId2"/>
        <p:sld r:id="rId7"/>
        <p:sld r:id="rId5"/>
        <p:sld r:id="rId9"/>
        <p:sld r:id="rId11"/>
        <p:sld r:id="rId13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3" autoAdjust="0"/>
    <p:restoredTop sz="94660"/>
  </p:normalViewPr>
  <p:slideViewPr>
    <p:cSldViewPr>
      <p:cViewPr varScale="1">
        <p:scale>
          <a:sx n="98" d="100"/>
          <a:sy n="98" d="100"/>
        </p:scale>
        <p:origin x="69" y="705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CEC3D-96F7-401F-9673-3EE7F75C9C5B}" type="datetimeFigureOut">
              <a:rPr lang="en-US"/>
              <a:t>4/14/2020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ED8CD-4E4C-49AC-BDC6-2963BA49E54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417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2BCF4-D26D-4DAF-9F57-FE1E61FE7935}" type="datetimeFigureOut">
              <a:rPr lang="en-US"/>
              <a:t>4/14/2020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1549-43BF-425A-AF25-75262019208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928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oking up to clouds and blue sky surrounded by glass-walled building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3625" y="0"/>
            <a:ext cx="73152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013" y="685801"/>
            <a:ext cx="3962400" cy="4724399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pPr/>
              <a:t>4/14/2020</a:t>
            </a:fld>
            <a:endParaRPr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4839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4/14/2020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62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85412" y="685800"/>
            <a:ext cx="129540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685800"/>
            <a:ext cx="9474253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4/14/2020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005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4/14/2020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786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590800"/>
            <a:ext cx="8229599" cy="28194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425" y="5410200"/>
            <a:ext cx="8231187" cy="762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pPr/>
              <a:t>4/14/2020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51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3" y="685800"/>
            <a:ext cx="502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1614" y="685800"/>
            <a:ext cx="5029199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4/14/2020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701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664" y="685800"/>
            <a:ext cx="5029200" cy="9906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664" y="1676400"/>
            <a:ext cx="502920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1613" y="685800"/>
            <a:ext cx="5029200" cy="9906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0025" y="1676400"/>
            <a:ext cx="502920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4/14/2020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309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4/14/2020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442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4/14/2020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031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72440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212" y="685800"/>
            <a:ext cx="670417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4/14/2020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472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724400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875213" y="685800"/>
            <a:ext cx="6705600" cy="5486400"/>
          </a:xfrm>
          <a:ln w="635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4/14/2020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204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5105400"/>
            <a:ext cx="10971372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10287000" cy="419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81C93FC7-9D1A-468B-98DB-D1E8D74418D9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A3F31473-23EB-4724-8B59-FE6D21D89F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2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5950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orbe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80744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479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48840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32888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16936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00984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164B07-04D9-4F42-B24D-D739CDDCCEC3}"/>
              </a:ext>
            </a:extLst>
          </p:cNvPr>
          <p:cNvSpPr txBox="1"/>
          <p:nvPr/>
        </p:nvSpPr>
        <p:spPr>
          <a:xfrm>
            <a:off x="3087972" y="2362200"/>
            <a:ext cx="6012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Economic Effects of COVID-19 and Fiscal Policy Responses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2705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619">
        <p:fade/>
      </p:transition>
    </mc:Choice>
    <mc:Fallback xmlns="">
      <p:transition spd="med" advTm="1061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451C7B-B1D3-41FE-849E-A18E57939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75012" y="358675"/>
            <a:ext cx="6248400" cy="7620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/>
              <a:t>General Rules </a:t>
            </a:r>
            <a:r>
              <a:rPr lang="en-US" sz="2800" b="1" dirty="0"/>
              <a:t>for </a:t>
            </a:r>
            <a:r>
              <a:rPr lang="en-US" sz="2800" b="1" dirty="0" smtClean="0"/>
              <a:t>Evaluating Current </a:t>
            </a:r>
            <a:r>
              <a:rPr lang="en-US" sz="2800" b="1" dirty="0"/>
              <a:t>and </a:t>
            </a:r>
            <a:r>
              <a:rPr lang="en-US" sz="2800" b="1" dirty="0" smtClean="0"/>
              <a:t>Future Policies</a:t>
            </a:r>
            <a:endParaRPr lang="en-US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3107AE-874C-43CC-B384-0A61B60F7750}"/>
              </a:ext>
            </a:extLst>
          </p:cNvPr>
          <p:cNvSpPr txBox="1"/>
          <p:nvPr/>
        </p:nvSpPr>
        <p:spPr>
          <a:xfrm>
            <a:off x="531812" y="1447800"/>
            <a:ext cx="11125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policies enacted so far were largely necessary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</a:t>
            </a:r>
            <a:r>
              <a:rPr lang="en-US" sz="2400" dirty="0" smtClean="0"/>
              <a:t>ore </a:t>
            </a:r>
            <a:r>
              <a:rPr lang="en-US" sz="2400" dirty="0"/>
              <a:t>fiscal </a:t>
            </a:r>
            <a:r>
              <a:rPr lang="en-US" sz="2400" dirty="0" smtClean="0"/>
              <a:t>measures are likely to be required soon, starting with additional small business relief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Actions must attempt to minimize long-term harm to the U.S. economy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temporary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targeted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focused on maintaining supply chains, existing business knowledge, and sustainable consumer finances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Avoid policies </a:t>
            </a:r>
            <a:r>
              <a:rPr lang="en-US" sz="2400" dirty="0" smtClean="0"/>
              <a:t>(for now) such </a:t>
            </a:r>
            <a:r>
              <a:rPr lang="en-US" sz="2400" dirty="0" smtClean="0"/>
              <a:t>as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proposals to institute a $15 minimum </a:t>
            </a:r>
            <a:r>
              <a:rPr lang="en-US" sz="2400" dirty="0" smtClean="0"/>
              <a:t>wage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environmental </a:t>
            </a:r>
            <a:r>
              <a:rPr lang="en-US" sz="2400" dirty="0"/>
              <a:t>policy </a:t>
            </a:r>
            <a:r>
              <a:rPr lang="en-US" sz="2400" dirty="0" smtClean="0"/>
              <a:t>changes</a:t>
            </a:r>
            <a:endParaRPr lang="en-US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same </a:t>
            </a:r>
            <a:r>
              <a:rPr lang="en-US" sz="2400" dirty="0"/>
              <a:t>day voter </a:t>
            </a:r>
            <a:r>
              <a:rPr lang="en-US" sz="2400" dirty="0" smtClean="0"/>
              <a:t>registration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retroactively </a:t>
            </a:r>
            <a:r>
              <a:rPr lang="en-US" sz="2400" dirty="0"/>
              <a:t>repeal </a:t>
            </a:r>
            <a:r>
              <a:rPr lang="en-US" sz="2400" dirty="0" smtClean="0"/>
              <a:t>of the </a:t>
            </a:r>
            <a:r>
              <a:rPr lang="en-US" sz="2400" dirty="0"/>
              <a:t>state and local tax </a:t>
            </a:r>
            <a:r>
              <a:rPr lang="en-US" sz="2400" dirty="0" smtClean="0"/>
              <a:t>deduction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461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5704">
        <p:fade/>
      </p:transition>
    </mc:Choice>
    <mc:Fallback xmlns="">
      <p:transition spd="med" advTm="8570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451C7B-B1D3-41FE-849E-A18E57939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75012" y="358675"/>
            <a:ext cx="6248400" cy="7620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/>
              <a:t>Restarting the Economy and Recovery</a:t>
            </a:r>
            <a:endParaRPr lang="en-US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3107AE-874C-43CC-B384-0A61B60F7750}"/>
              </a:ext>
            </a:extLst>
          </p:cNvPr>
          <p:cNvSpPr txBox="1"/>
          <p:nvPr/>
        </p:nvSpPr>
        <p:spPr>
          <a:xfrm>
            <a:off x="531812" y="1447800"/>
            <a:ext cx="11125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Tough Decision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restart to early and virus may spread again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waiting too long may increase economic costs (and related health costs)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recovery </a:t>
            </a:r>
            <a:r>
              <a:rPr lang="en-US" sz="2400" dirty="0"/>
              <a:t>–</a:t>
            </a:r>
            <a:r>
              <a:rPr lang="en-US" sz="2400" dirty="0" smtClean="0"/>
              <a:t>  V, U, W, L….</a:t>
            </a:r>
          </a:p>
          <a:p>
            <a:pPr lvl="1"/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Need widespread testing of population!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</a:t>
            </a:r>
            <a:r>
              <a:rPr lang="en-US" sz="2400" dirty="0" smtClean="0"/>
              <a:t>ew normal?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Fiscal turning point – U.S. must eventually adopt sustainable fiscal policies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8996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5704">
        <p:fade/>
      </p:transition>
    </mc:Choice>
    <mc:Fallback xmlns="">
      <p:transition spd="med" advTm="8570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82BA3-4325-4BBC-8785-4B094D03A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22512" y="2667000"/>
            <a:ext cx="7543800" cy="762000"/>
          </a:xfrm>
        </p:spPr>
        <p:txBody>
          <a:bodyPr>
            <a:noAutofit/>
          </a:bodyPr>
          <a:lstStyle/>
          <a:p>
            <a:pPr algn="ctr"/>
            <a:r>
              <a:rPr lang="en-US" sz="9600" dirty="0">
                <a:latin typeface="Edwardian Script ITC" panose="030303020407070D0804" pitchFamily="66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08738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727">
        <p:fade/>
      </p:transition>
    </mc:Choice>
    <mc:Fallback xmlns="">
      <p:transition spd="med" advTm="472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12" y="533400"/>
            <a:ext cx="11734800" cy="601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23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8060">
        <p:fade/>
      </p:transition>
    </mc:Choice>
    <mc:Fallback xmlns="">
      <p:transition spd="med" advTm="3806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2" y="76200"/>
            <a:ext cx="12039600" cy="672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23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8060">
        <p:fade/>
      </p:transition>
    </mc:Choice>
    <mc:Fallback xmlns="">
      <p:transition spd="med" advTm="3806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451C7B-B1D3-41FE-849E-A18E57939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46212" y="381000"/>
            <a:ext cx="9039225" cy="7620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/>
              <a:t>Initial Unemployment Claims and </a:t>
            </a:r>
            <a:r>
              <a:rPr lang="en-US" sz="2800" b="1" dirty="0"/>
              <a:t>Insured Unemployment (https://www.dol.gov/ui/data.pdf)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212" y="1295400"/>
            <a:ext cx="9039225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18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1985">
        <p:fade/>
      </p:transition>
    </mc:Choice>
    <mc:Fallback xmlns="">
      <p:transition spd="med" advTm="11198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451C7B-B1D3-41FE-849E-A18E57939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55937" y="381000"/>
            <a:ext cx="6457950" cy="7620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/>
              <a:t>Economic Projections of GDP, Unemployment Rate, Deficits and Debt</a:t>
            </a:r>
            <a:endParaRPr lang="en-US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3107AE-874C-43CC-B384-0A61B60F7750}"/>
              </a:ext>
            </a:extLst>
          </p:cNvPr>
          <p:cNvSpPr txBox="1"/>
          <p:nvPr/>
        </p:nvSpPr>
        <p:spPr>
          <a:xfrm>
            <a:off x="531812" y="1676400"/>
            <a:ext cx="11506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CBO (on April 2, 2020) projects that for Q2 of 2020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unemployment rate will increase to 12% 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GDP will decrease by more than 7% from Q1 to Q2 – a more than 28% decline in GDP growth rate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but notes the declines could be much larger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JP Morgan’s latest forecast (April 10, </a:t>
            </a:r>
            <a:r>
              <a:rPr lang="en-US" sz="2400" dirty="0"/>
              <a:t>2020 </a:t>
            </a:r>
            <a:r>
              <a:rPr lang="en-US" sz="2400" dirty="0" smtClean="0"/>
              <a:t>- </a:t>
            </a:r>
            <a:r>
              <a:rPr lang="en-US" sz="2400" dirty="0"/>
              <a:t>shorturl.at/</a:t>
            </a:r>
            <a:r>
              <a:rPr lang="en-US" sz="2400" dirty="0" err="1"/>
              <a:t>fzENP</a:t>
            </a:r>
            <a:r>
              <a:rPr lang="en-US" sz="2400" dirty="0"/>
              <a:t>)</a:t>
            </a:r>
            <a:r>
              <a:rPr lang="en-US" sz="2400" dirty="0" smtClean="0"/>
              <a:t>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20% unemployment rate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38% contraction in GDP 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Committee for a Responsible Federal Budget </a:t>
            </a:r>
            <a:r>
              <a:rPr lang="en-US" sz="2400" dirty="0"/>
              <a:t>forecasts (shorturl.at/gkDI8)</a:t>
            </a:r>
            <a:endParaRPr lang="en-US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deficits of $3.8 trillion or 18.7% of GDP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</a:t>
            </a:r>
            <a:r>
              <a:rPr lang="en-US" sz="2400" dirty="0" smtClean="0"/>
              <a:t>ebt held by public &gt; GDP by end of 2020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522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3041">
        <p:fade/>
      </p:transition>
    </mc:Choice>
    <mc:Fallback xmlns="">
      <p:transition spd="med" advTm="12304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451C7B-B1D3-41FE-849E-A18E57939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55937" y="381000"/>
            <a:ext cx="6238875" cy="7620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/>
              <a:t>Unemployment Data </a:t>
            </a:r>
            <a:r>
              <a:rPr lang="en-US" sz="2800" b="1" dirty="0"/>
              <a:t>for Texas: </a:t>
            </a:r>
            <a:r>
              <a:rPr lang="en-US" sz="2800" b="1" dirty="0" smtClean="0"/>
              <a:t>(</a:t>
            </a:r>
            <a:r>
              <a:rPr lang="en-US" sz="2800" b="1" dirty="0"/>
              <a:t>s</a:t>
            </a:r>
            <a:r>
              <a:rPr lang="en-US" sz="2800" b="1" dirty="0" smtClean="0"/>
              <a:t>ource: shorturl.at/fuxT5</a:t>
            </a:r>
            <a:r>
              <a:rPr lang="en-US" sz="2800" b="1" dirty="0"/>
              <a:t>)</a:t>
            </a:r>
            <a:endParaRPr lang="en-US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3107AE-874C-43CC-B384-0A61B60F7750}"/>
              </a:ext>
            </a:extLst>
          </p:cNvPr>
          <p:cNvSpPr txBox="1"/>
          <p:nvPr/>
        </p:nvSpPr>
        <p:spPr>
          <a:xfrm>
            <a:off x="531812" y="1676400"/>
            <a:ext cx="11506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Unemployment </a:t>
            </a:r>
            <a:r>
              <a:rPr lang="en-US" sz="2400" dirty="0"/>
              <a:t>claims since mid-March: 745,443 (5.3% of labor force)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Most </a:t>
            </a:r>
            <a:r>
              <a:rPr lang="en-US" sz="2400" dirty="0"/>
              <a:t>recent week’s unemployment claims (March 29 – April 4): 313,832 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Percent </a:t>
            </a:r>
            <a:r>
              <a:rPr lang="en-US" sz="2400" dirty="0"/>
              <a:t>of workers in high-risk industries: 19.6%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Projected </a:t>
            </a:r>
            <a:r>
              <a:rPr lang="en-US" sz="2400" dirty="0"/>
              <a:t>unemployment rate, July 2020: 15.2% 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Percentage of Houston area households that payed rent on time decreased from 88% in April 2019 to 79.4% - an 8.6 percentage point increase. Highest among Texas’ largest cities (source</a:t>
            </a:r>
            <a:r>
              <a:rPr lang="en-US" sz="2400" dirty="0"/>
              <a:t>: shorturl.at/</a:t>
            </a:r>
            <a:r>
              <a:rPr lang="en-US" sz="2400" dirty="0" err="1"/>
              <a:t>nGHXY</a:t>
            </a:r>
            <a:r>
              <a:rPr lang="en-US" sz="2400" dirty="0"/>
              <a:t>)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68418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3041">
        <p:fade/>
      </p:transition>
    </mc:Choice>
    <mc:Fallback xmlns="">
      <p:transition spd="med" advTm="12304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451C7B-B1D3-41FE-849E-A18E57939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55937" y="228600"/>
            <a:ext cx="6238875" cy="7620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/>
              <a:t>Small Business Health in Houston: (published by GHP</a:t>
            </a:r>
            <a:r>
              <a:rPr lang="en-US" sz="2800" b="1" dirty="0"/>
              <a:t>: shorturl.at/</a:t>
            </a:r>
            <a:r>
              <a:rPr lang="en-US" sz="2800" b="1" dirty="0" err="1"/>
              <a:t>bcDEO</a:t>
            </a:r>
            <a:r>
              <a:rPr lang="en-US" sz="2800" b="1" dirty="0"/>
              <a:t>)</a:t>
            </a:r>
            <a:endParaRPr lang="en-US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3107AE-874C-43CC-B384-0A61B60F7750}"/>
              </a:ext>
            </a:extLst>
          </p:cNvPr>
          <p:cNvSpPr txBox="1"/>
          <p:nvPr/>
        </p:nvSpPr>
        <p:spPr>
          <a:xfrm>
            <a:off x="531812" y="1219200"/>
            <a:ext cx="11506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Data from 90 </a:t>
            </a:r>
            <a:r>
              <a:rPr lang="en-US" sz="2400" dirty="0"/>
              <a:t>small </a:t>
            </a:r>
            <a:r>
              <a:rPr lang="en-US" sz="2400" dirty="0" smtClean="0"/>
              <a:t>businesses to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Houston </a:t>
            </a:r>
            <a:r>
              <a:rPr lang="en-US" sz="2400" dirty="0"/>
              <a:t>Business Barometer </a:t>
            </a:r>
            <a:r>
              <a:rPr lang="en-US" sz="2400" dirty="0" smtClean="0"/>
              <a:t>survey </a:t>
            </a:r>
            <a:r>
              <a:rPr lang="en-US" sz="2400" dirty="0"/>
              <a:t>April </a:t>
            </a:r>
            <a:r>
              <a:rPr lang="en-US" sz="2400" dirty="0" smtClean="0"/>
              <a:t>3-6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84.3% instituted work-from-home policy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22.5% </a:t>
            </a:r>
            <a:r>
              <a:rPr lang="en-US" sz="2400" dirty="0"/>
              <a:t>whole or </a:t>
            </a:r>
            <a:r>
              <a:rPr lang="en-US" sz="2400" dirty="0" smtClean="0"/>
              <a:t>partial shutdown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36% enacted </a:t>
            </a:r>
            <a:r>
              <a:rPr lang="en-US" sz="2400" dirty="0"/>
              <a:t>a hiring </a:t>
            </a:r>
            <a:r>
              <a:rPr lang="en-US" sz="2400" dirty="0" smtClean="0"/>
              <a:t>freeze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53.3</a:t>
            </a:r>
            <a:r>
              <a:rPr lang="en-US" sz="2400" dirty="0"/>
              <a:t>% </a:t>
            </a:r>
            <a:r>
              <a:rPr lang="en-US" sz="2400" dirty="0" smtClean="0"/>
              <a:t>operations severely impacted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28.9</a:t>
            </a:r>
            <a:r>
              <a:rPr lang="en-US" sz="2400" dirty="0"/>
              <a:t>% </a:t>
            </a:r>
            <a:r>
              <a:rPr lang="en-US" sz="2400" dirty="0" smtClean="0"/>
              <a:t>impact </a:t>
            </a:r>
            <a:r>
              <a:rPr lang="en-US" sz="2400" dirty="0"/>
              <a:t>has been moderate.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How long could firms stay open with no federal assistance under continued stay home, work safe policies: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1-2 weeks                          0.0%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3-4 weeks                          6.7%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5-6 weeks                          6.7%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7-8 weeks                         12.2%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3-6 months                        26.7%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Longer than 6 months      40.0%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Don’t know                        7.8%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5201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3041">
        <p:fade/>
      </p:transition>
    </mc:Choice>
    <mc:Fallback xmlns="">
      <p:transition spd="med" advTm="12304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451C7B-B1D3-41FE-849E-A18E57939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46512" y="358675"/>
            <a:ext cx="4495800" cy="7620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/>
              <a:t>Economic Responses as of 4/14/20</a:t>
            </a:r>
            <a:endParaRPr lang="en-US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3107AE-874C-43CC-B384-0A61B60F7750}"/>
              </a:ext>
            </a:extLst>
          </p:cNvPr>
          <p:cNvSpPr txBox="1"/>
          <p:nvPr/>
        </p:nvSpPr>
        <p:spPr>
          <a:xfrm>
            <a:off x="531812" y="1524000"/>
            <a:ext cx="1181100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first bill, Coronavirus Preparedness and Response Supplemental Appropriations Act, </a:t>
            </a:r>
            <a:r>
              <a:rPr lang="en-US" sz="2400" dirty="0"/>
              <a:t>authorized $8.3 billion in emergency </a:t>
            </a:r>
            <a:r>
              <a:rPr lang="en-US" sz="2400" dirty="0" smtClean="0"/>
              <a:t>funding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$</a:t>
            </a:r>
            <a:r>
              <a:rPr lang="en-US" sz="2400" dirty="0"/>
              <a:t>3.1 billion for the Department of Health and Human </a:t>
            </a:r>
            <a:r>
              <a:rPr lang="en-US" sz="2400" dirty="0" smtClean="0"/>
              <a:t>Services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$</a:t>
            </a:r>
            <a:r>
              <a:rPr lang="en-US" sz="2400" dirty="0"/>
              <a:t>950 million for state and local health </a:t>
            </a:r>
            <a:r>
              <a:rPr lang="en-US" sz="2400" dirty="0" smtClean="0"/>
              <a:t>departments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$</a:t>
            </a:r>
            <a:r>
              <a:rPr lang="en-US" sz="2400" dirty="0"/>
              <a:t>300 million for vaccine development and </a:t>
            </a:r>
            <a:r>
              <a:rPr lang="en-US" sz="2400" dirty="0" smtClean="0"/>
              <a:t>treatments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$1.25 </a:t>
            </a:r>
            <a:r>
              <a:rPr lang="en-US" sz="2400" dirty="0"/>
              <a:t>billion for international aid in low- and middle-income </a:t>
            </a:r>
            <a:r>
              <a:rPr lang="en-US" sz="2400" dirty="0" smtClean="0"/>
              <a:t>countries</a:t>
            </a:r>
          </a:p>
          <a:p>
            <a:pPr lvl="1"/>
            <a:r>
              <a:rPr lang="en-US" sz="24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second bill, </a:t>
            </a:r>
            <a:r>
              <a:rPr lang="en-US" sz="2400" dirty="0" smtClean="0"/>
              <a:t>the </a:t>
            </a:r>
            <a:r>
              <a:rPr lang="en-US" sz="2400" dirty="0"/>
              <a:t>Families First Coronavirus Response Act, provides </a:t>
            </a:r>
            <a:endParaRPr lang="en-US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free </a:t>
            </a:r>
            <a:r>
              <a:rPr lang="en-US" sz="2400" dirty="0"/>
              <a:t>coronavirus testing to the </a:t>
            </a:r>
            <a:r>
              <a:rPr lang="en-US" sz="2400" dirty="0" smtClean="0"/>
              <a:t>public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paid </a:t>
            </a:r>
            <a:r>
              <a:rPr lang="en-US" sz="2400" dirty="0"/>
              <a:t>sick and family leave </a:t>
            </a:r>
            <a:r>
              <a:rPr lang="en-US" sz="2400" dirty="0" smtClean="0"/>
              <a:t>program (50&lt;size&lt;500, $511 per day for 2 weeks, $200 per day for 12 weeks, JCT </a:t>
            </a:r>
            <a:r>
              <a:rPr lang="en-US" sz="2400" dirty="0"/>
              <a:t>estimates that </a:t>
            </a:r>
            <a:r>
              <a:rPr lang="en-US" sz="2400" dirty="0" smtClean="0"/>
              <a:t>these </a:t>
            </a:r>
            <a:r>
              <a:rPr lang="en-US" sz="2400" dirty="0"/>
              <a:t>provisions will cost $105 </a:t>
            </a:r>
            <a:r>
              <a:rPr lang="en-US" sz="2400" dirty="0" smtClean="0"/>
              <a:t>billion)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allocates </a:t>
            </a:r>
            <a:r>
              <a:rPr lang="en-US" sz="2400" dirty="0"/>
              <a:t>$1 billion in grants to states for expanded unemployment </a:t>
            </a:r>
            <a:r>
              <a:rPr lang="en-US" sz="2400" dirty="0" smtClean="0"/>
              <a:t>insurance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dedicates </a:t>
            </a:r>
            <a:r>
              <a:rPr lang="en-US" sz="2400" dirty="0"/>
              <a:t>more than $1.5 billion for food assistance </a:t>
            </a:r>
            <a:r>
              <a:rPr lang="en-US" sz="2400" dirty="0" smtClean="0"/>
              <a:t>programs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4578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4550">
        <p:fade/>
      </p:transition>
    </mc:Choice>
    <mc:Fallback xmlns="">
      <p:transition spd="med" advTm="1045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451C7B-B1D3-41FE-849E-A18E57939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70212" y="358675"/>
            <a:ext cx="6248400" cy="7620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/>
              <a:t>Coronavirus </a:t>
            </a:r>
            <a:r>
              <a:rPr lang="en-US" sz="2800" b="1" dirty="0"/>
              <a:t>Aid, Relief, and Economic Security </a:t>
            </a:r>
            <a:r>
              <a:rPr lang="en-US" sz="2800" b="1" dirty="0" smtClean="0"/>
              <a:t>(CARES) Act,  $2.2 Trillion</a:t>
            </a:r>
            <a:endParaRPr lang="en-US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3107AE-874C-43CC-B384-0A61B60F7750}"/>
              </a:ext>
            </a:extLst>
          </p:cNvPr>
          <p:cNvSpPr txBox="1"/>
          <p:nvPr/>
        </p:nvSpPr>
        <p:spPr>
          <a:xfrm>
            <a:off x="531812" y="1524000"/>
            <a:ext cx="1181100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Business </a:t>
            </a:r>
            <a:r>
              <a:rPr lang="en-US" sz="2400" dirty="0"/>
              <a:t>provisions include </a:t>
            </a:r>
            <a:endParaRPr lang="en-US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$</a:t>
            </a:r>
            <a:r>
              <a:rPr lang="en-US" sz="2400" dirty="0"/>
              <a:t>500 billion </a:t>
            </a:r>
            <a:r>
              <a:rPr lang="en-US" sz="2400" dirty="0" smtClean="0"/>
              <a:t>for </a:t>
            </a:r>
            <a:r>
              <a:rPr lang="en-US" sz="2400" dirty="0"/>
              <a:t>larger companies (with $50 billion going to airlines</a:t>
            </a:r>
            <a:r>
              <a:rPr lang="en-US" sz="2400" dirty="0" smtClean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$</a:t>
            </a:r>
            <a:r>
              <a:rPr lang="en-US" sz="2400" dirty="0"/>
              <a:t>350 billion for small </a:t>
            </a:r>
            <a:r>
              <a:rPr lang="en-US" sz="2400" dirty="0" smtClean="0"/>
              <a:t>businesses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$150 </a:t>
            </a:r>
            <a:r>
              <a:rPr lang="en-US" sz="2400" dirty="0"/>
              <a:t>billion to hospitals and healthcare providers.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Provisions </a:t>
            </a:r>
            <a:r>
              <a:rPr lang="en-US" sz="2400" dirty="0"/>
              <a:t>targeted to individuals include </a:t>
            </a:r>
            <a:endParaRPr lang="en-US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direct </a:t>
            </a:r>
            <a:r>
              <a:rPr lang="en-US" sz="2400" dirty="0"/>
              <a:t>payments of $1,200 per adult and $500 per child, </a:t>
            </a:r>
            <a:r>
              <a:rPr lang="en-US" sz="2400" dirty="0" smtClean="0"/>
              <a:t>5% phase-out rate above </a:t>
            </a:r>
            <a:r>
              <a:rPr lang="en-US" sz="2400" dirty="0"/>
              <a:t>$75,000 ($150,000) for single (married) taxpayers. </a:t>
            </a:r>
            <a:r>
              <a:rPr lang="en-US" sz="2400" dirty="0" smtClean="0"/>
              <a:t>($</a:t>
            </a:r>
            <a:r>
              <a:rPr lang="en-US" sz="2400" dirty="0"/>
              <a:t>292 </a:t>
            </a:r>
            <a:r>
              <a:rPr lang="en-US" sz="2400" dirty="0" smtClean="0"/>
              <a:t>billion total cost)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 13 week </a:t>
            </a:r>
            <a:r>
              <a:rPr lang="en-US" sz="2400" dirty="0"/>
              <a:t>extension of unemployment </a:t>
            </a:r>
            <a:r>
              <a:rPr lang="en-US" sz="2400" dirty="0" smtClean="0"/>
              <a:t>benefits</a:t>
            </a:r>
            <a:r>
              <a:rPr lang="en-US" sz="2400" dirty="0"/>
              <a:t> </a:t>
            </a:r>
            <a:r>
              <a:rPr lang="en-US" sz="2400" dirty="0" smtClean="0"/>
              <a:t>including </a:t>
            </a:r>
            <a:r>
              <a:rPr lang="en-US" sz="2400" dirty="0"/>
              <a:t>an additional $600 per </a:t>
            </a:r>
            <a:r>
              <a:rPr lang="en-US" sz="2400" dirty="0" smtClean="0"/>
              <a:t>week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funding </a:t>
            </a:r>
            <a:r>
              <a:rPr lang="en-US" sz="2400" dirty="0"/>
              <a:t>for Short-Time Compensation (STC) </a:t>
            </a:r>
            <a:r>
              <a:rPr lang="en-US" sz="2400" dirty="0" smtClean="0"/>
              <a:t>programs in which employers </a:t>
            </a:r>
            <a:r>
              <a:rPr lang="en-US" sz="2400" dirty="0"/>
              <a:t>reduce hours instead of laying off workers and employees receive pro-rated benefits (federal </a:t>
            </a:r>
            <a:r>
              <a:rPr lang="en-US" sz="2400" dirty="0" smtClean="0"/>
              <a:t>funding </a:t>
            </a:r>
            <a:r>
              <a:rPr lang="en-US" sz="2400" dirty="0"/>
              <a:t>equal to 100 percent if the state has a STC program and 50 percent if it creates a new STC program</a:t>
            </a:r>
            <a:r>
              <a:rPr lang="en-US" sz="2400" dirty="0" smtClean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</a:t>
            </a:r>
            <a:r>
              <a:rPr lang="en-US" sz="2400" dirty="0" smtClean="0"/>
              <a:t>bove the line charitable contributions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</a:t>
            </a:r>
            <a:r>
              <a:rPr lang="en-US" sz="2400" dirty="0" smtClean="0"/>
              <a:t>hanges retirement plan withdrawal rules and student loan payments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8774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4550">
        <p:fade/>
      </p:transition>
    </mc:Choice>
    <mc:Fallback xmlns="">
      <p:transition spd="med" advTm="1045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keting 16x9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marketing glass cube presentation (widescreen).potx" id="{454792B9-F7C6-4CDD-89A0-89451A081408}" vid="{E847D748-0CA0-4BC8-838F-3216ECA80016}"/>
    </a:ext>
  </a:extLst>
</a:theme>
</file>

<file path=ppt/theme/theme2.xml><?xml version="1.0" encoding="utf-8"?>
<a:theme xmlns:a="http://schemas.openxmlformats.org/drawingml/2006/main" name="Office Them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marketing glass cube presentation (widescreen)</Template>
  <TotalTime>5817</TotalTime>
  <Words>791</Words>
  <Application>Microsoft Office PowerPoint</Application>
  <PresentationFormat>Custom</PresentationFormat>
  <Paragraphs>90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  <vt:variant>
        <vt:lpstr>Custom Shows</vt:lpstr>
      </vt:variant>
      <vt:variant>
        <vt:i4>1</vt:i4>
      </vt:variant>
    </vt:vector>
  </HeadingPairs>
  <TitlesOfParts>
    <vt:vector size="17" baseType="lpstr">
      <vt:lpstr>Arial</vt:lpstr>
      <vt:lpstr>Corbel</vt:lpstr>
      <vt:lpstr>Edwardian Script ITC</vt:lpstr>
      <vt:lpstr>Marketing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Patterson</dc:creator>
  <cp:lastModifiedBy>John W. Diamond</cp:lastModifiedBy>
  <cp:revision>103</cp:revision>
  <dcterms:created xsi:type="dcterms:W3CDTF">2020-03-18T20:40:35Z</dcterms:created>
  <dcterms:modified xsi:type="dcterms:W3CDTF">2020-04-14T17:26:36Z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