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9"/>
  </p:notesMasterIdLst>
  <p:handoutMasterIdLst>
    <p:handoutMasterId r:id="rId30"/>
  </p:handoutMasterIdLst>
  <p:sldIdLst>
    <p:sldId id="269" r:id="rId2"/>
    <p:sldId id="277" r:id="rId3"/>
    <p:sldId id="296" r:id="rId4"/>
    <p:sldId id="330" r:id="rId5"/>
    <p:sldId id="329" r:id="rId6"/>
    <p:sldId id="314" r:id="rId7"/>
    <p:sldId id="295" r:id="rId8"/>
    <p:sldId id="301" r:id="rId9"/>
    <p:sldId id="304" r:id="rId10"/>
    <p:sldId id="322" r:id="rId11"/>
    <p:sldId id="319" r:id="rId12"/>
    <p:sldId id="320" r:id="rId13"/>
    <p:sldId id="331" r:id="rId14"/>
    <p:sldId id="321" r:id="rId15"/>
    <p:sldId id="307" r:id="rId16"/>
    <p:sldId id="316" r:id="rId17"/>
    <p:sldId id="324" r:id="rId18"/>
    <p:sldId id="317" r:id="rId19"/>
    <p:sldId id="303" r:id="rId20"/>
    <p:sldId id="309" r:id="rId21"/>
    <p:sldId id="318" r:id="rId22"/>
    <p:sldId id="310" r:id="rId23"/>
    <p:sldId id="326" r:id="rId24"/>
    <p:sldId id="311" r:id="rId25"/>
    <p:sldId id="323" r:id="rId26"/>
    <p:sldId id="327" r:id="rId27"/>
    <p:sldId id="328"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81818" autoAdjust="0"/>
  </p:normalViewPr>
  <p:slideViewPr>
    <p:cSldViewPr>
      <p:cViewPr varScale="1">
        <p:scale>
          <a:sx n="84" d="100"/>
          <a:sy n="84" d="100"/>
        </p:scale>
        <p:origin x="-18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ssalve\AppData\Local\Microsoft\Windows\Temporary%20Internet%20Files\Content.Outlook\OC1REPBV\STATE%20AI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Century" pitchFamily="18" charset="0"/>
              </a:rPr>
              <a:t>State aid to financial institutions  (% of GDP)</a:t>
            </a:r>
          </a:p>
        </c:rich>
      </c:tx>
      <c:layout/>
      <c:overlay val="0"/>
    </c:title>
    <c:autoTitleDeleted val="0"/>
    <c:plotArea>
      <c:layout/>
      <c:barChart>
        <c:barDir val="col"/>
        <c:grouping val="clustered"/>
        <c:varyColors val="0"/>
        <c:ser>
          <c:idx val="0"/>
          <c:order val="0"/>
          <c:tx>
            <c:strRef>
              <c:f>Sheet1!$B$1</c:f>
              <c:strCache>
                <c:ptCount val="1"/>
                <c:pt idx="0">
                  <c:v>Recapitalisation measures </c:v>
                </c:pt>
              </c:strCache>
            </c:strRef>
          </c:tx>
          <c:spPr>
            <a:solidFill>
              <a:schemeClr val="tx2">
                <a:lumMod val="60000"/>
                <a:lumOff val="40000"/>
              </a:schemeClr>
            </a:solidFill>
          </c:spPr>
          <c:invertIfNegative val="0"/>
          <c:cat>
            <c:strRef>
              <c:f>Sheet1!$A$2:$A$19</c:f>
              <c:strCache>
                <c:ptCount val="18"/>
                <c:pt idx="0">
                  <c:v>ITA</c:v>
                </c:pt>
                <c:pt idx="1">
                  <c:v>POR</c:v>
                </c:pt>
                <c:pt idx="2">
                  <c:v>LTV</c:v>
                </c:pt>
                <c:pt idx="3">
                  <c:v>SWD</c:v>
                </c:pt>
                <c:pt idx="4">
                  <c:v>FRA</c:v>
                </c:pt>
                <c:pt idx="5">
                  <c:v>SLO</c:v>
                </c:pt>
                <c:pt idx="6">
                  <c:v>SPA</c:v>
                </c:pt>
                <c:pt idx="7">
                  <c:v>GER</c:v>
                </c:pt>
                <c:pt idx="8">
                  <c:v>AUS</c:v>
                </c:pt>
                <c:pt idx="9">
                  <c:v>LUX</c:v>
                </c:pt>
                <c:pt idx="10">
                  <c:v>NDL</c:v>
                </c:pt>
                <c:pt idx="11">
                  <c:v>EU</c:v>
                </c:pt>
                <c:pt idx="12">
                  <c:v>UK</c:v>
                </c:pt>
                <c:pt idx="13">
                  <c:v>CYP</c:v>
                </c:pt>
                <c:pt idx="14">
                  <c:v>BEL</c:v>
                </c:pt>
                <c:pt idx="15">
                  <c:v>GRE</c:v>
                </c:pt>
                <c:pt idx="16">
                  <c:v>DNK (right)</c:v>
                </c:pt>
                <c:pt idx="17">
                  <c:v>IRL (right)</c:v>
                </c:pt>
              </c:strCache>
            </c:strRef>
          </c:cat>
          <c:val>
            <c:numRef>
              <c:f>Sheet1!$B$2:$B$19</c:f>
              <c:numCache>
                <c:formatCode>0%</c:formatCode>
                <c:ptCount val="18"/>
                <c:pt idx="0" formatCode="0.00%">
                  <c:v>0.0026</c:v>
                </c:pt>
                <c:pt idx="1">
                  <c:v>0.0</c:v>
                </c:pt>
                <c:pt idx="2" formatCode="0.00%">
                  <c:v>0.0253</c:v>
                </c:pt>
                <c:pt idx="3" formatCode="0.00%">
                  <c:v>0.002</c:v>
                </c:pt>
                <c:pt idx="4" formatCode="0.00%">
                  <c:v>0.0112</c:v>
                </c:pt>
                <c:pt idx="5" formatCode="0.00%">
                  <c:v>0.00700000000000001</c:v>
                </c:pt>
                <c:pt idx="6" formatCode="0.00%">
                  <c:v>0.018</c:v>
                </c:pt>
                <c:pt idx="7" formatCode="0.00%">
                  <c:v>0.0246</c:v>
                </c:pt>
                <c:pt idx="8" formatCode="0.00%">
                  <c:v>0.0245</c:v>
                </c:pt>
                <c:pt idx="9" formatCode="0.00%">
                  <c:v>0.0607000000000001</c:v>
                </c:pt>
                <c:pt idx="10" formatCode="0.00%">
                  <c:v>0.0313</c:v>
                </c:pt>
                <c:pt idx="11" formatCode="0.00%">
                  <c:v>0.0255</c:v>
                </c:pt>
                <c:pt idx="12" formatCode="0.00%">
                  <c:v>0.0472</c:v>
                </c:pt>
                <c:pt idx="13">
                  <c:v>0.0</c:v>
                </c:pt>
                <c:pt idx="14" formatCode="0.00%">
                  <c:v>0.0554</c:v>
                </c:pt>
                <c:pt idx="15" formatCode="0.00%">
                  <c:v>0.0293</c:v>
                </c:pt>
              </c:numCache>
            </c:numRef>
          </c:val>
        </c:ser>
        <c:ser>
          <c:idx val="1"/>
          <c:order val="1"/>
          <c:tx>
            <c:strRef>
              <c:f>Sheet1!$C$1</c:f>
              <c:strCache>
                <c:ptCount val="1"/>
                <c:pt idx="0">
                  <c:v>Guarantees</c:v>
                </c:pt>
              </c:strCache>
            </c:strRef>
          </c:tx>
          <c:spPr>
            <a:solidFill>
              <a:srgbClr val="C00000"/>
            </a:solidFill>
          </c:spPr>
          <c:invertIfNegative val="0"/>
          <c:cat>
            <c:strRef>
              <c:f>Sheet1!$A$2:$A$19</c:f>
              <c:strCache>
                <c:ptCount val="18"/>
                <c:pt idx="0">
                  <c:v>ITA</c:v>
                </c:pt>
                <c:pt idx="1">
                  <c:v>POR</c:v>
                </c:pt>
                <c:pt idx="2">
                  <c:v>LTV</c:v>
                </c:pt>
                <c:pt idx="3">
                  <c:v>SWD</c:v>
                </c:pt>
                <c:pt idx="4">
                  <c:v>FRA</c:v>
                </c:pt>
                <c:pt idx="5">
                  <c:v>SLO</c:v>
                </c:pt>
                <c:pt idx="6">
                  <c:v>SPA</c:v>
                </c:pt>
                <c:pt idx="7">
                  <c:v>GER</c:v>
                </c:pt>
                <c:pt idx="8">
                  <c:v>AUS</c:v>
                </c:pt>
                <c:pt idx="9">
                  <c:v>LUX</c:v>
                </c:pt>
                <c:pt idx="10">
                  <c:v>NDL</c:v>
                </c:pt>
                <c:pt idx="11">
                  <c:v>EU</c:v>
                </c:pt>
                <c:pt idx="12">
                  <c:v>UK</c:v>
                </c:pt>
                <c:pt idx="13">
                  <c:v>CYP</c:v>
                </c:pt>
                <c:pt idx="14">
                  <c:v>BEL</c:v>
                </c:pt>
                <c:pt idx="15">
                  <c:v>GRE</c:v>
                </c:pt>
                <c:pt idx="16">
                  <c:v>DNK (right)</c:v>
                </c:pt>
                <c:pt idx="17">
                  <c:v>IRL (right)</c:v>
                </c:pt>
              </c:strCache>
            </c:strRef>
          </c:cat>
          <c:val>
            <c:numRef>
              <c:f>Sheet1!$C$2:$C$19</c:f>
              <c:numCache>
                <c:formatCode>0.00%</c:formatCode>
                <c:ptCount val="18"/>
                <c:pt idx="0">
                  <c:v>0.00690000000000001</c:v>
                </c:pt>
                <c:pt idx="1">
                  <c:v>0.05</c:v>
                </c:pt>
                <c:pt idx="2">
                  <c:v>0.0269</c:v>
                </c:pt>
                <c:pt idx="3">
                  <c:v>0.0515</c:v>
                </c:pt>
                <c:pt idx="4">
                  <c:v>0.0464</c:v>
                </c:pt>
                <c:pt idx="5">
                  <c:v>0.0603</c:v>
                </c:pt>
                <c:pt idx="6">
                  <c:v>0.0579</c:v>
                </c:pt>
                <c:pt idx="7">
                  <c:v>0.0525</c:v>
                </c:pt>
                <c:pt idx="8">
                  <c:v>0.0643000000000001</c:v>
                </c:pt>
                <c:pt idx="9">
                  <c:v>0.0384</c:v>
                </c:pt>
                <c:pt idx="10">
                  <c:v>0.0679</c:v>
                </c:pt>
                <c:pt idx="11">
                  <c:v>0.0859</c:v>
                </c:pt>
                <c:pt idx="12">
                  <c:v>0.0906</c:v>
                </c:pt>
                <c:pt idx="13">
                  <c:v>0.1591</c:v>
                </c:pt>
                <c:pt idx="14">
                  <c:v>0.1201</c:v>
                </c:pt>
                <c:pt idx="15">
                  <c:v>0.2617</c:v>
                </c:pt>
              </c:numCache>
            </c:numRef>
          </c:val>
        </c:ser>
        <c:dLbls>
          <c:showLegendKey val="0"/>
          <c:showVal val="0"/>
          <c:showCatName val="0"/>
          <c:showSerName val="0"/>
          <c:showPercent val="0"/>
          <c:showBubbleSize val="0"/>
        </c:dLbls>
        <c:gapWidth val="150"/>
        <c:axId val="543341816"/>
        <c:axId val="543345096"/>
      </c:barChart>
      <c:barChart>
        <c:barDir val="col"/>
        <c:grouping val="clustered"/>
        <c:varyColors val="0"/>
        <c:ser>
          <c:idx val="2"/>
          <c:order val="2"/>
          <c:tx>
            <c:strRef>
              <c:f>Sheet1!$D$1</c:f>
              <c:strCache>
                <c:ptCount val="1"/>
              </c:strCache>
            </c:strRef>
          </c:tx>
          <c:spPr>
            <a:solidFill>
              <a:schemeClr val="tx2">
                <a:lumMod val="60000"/>
                <a:lumOff val="40000"/>
              </a:schemeClr>
            </a:solidFill>
          </c:spPr>
          <c:invertIfNegative val="0"/>
          <c:cat>
            <c:strRef>
              <c:f>Sheet1!$A$2:$A$19</c:f>
              <c:strCache>
                <c:ptCount val="18"/>
                <c:pt idx="0">
                  <c:v>ITA</c:v>
                </c:pt>
                <c:pt idx="1">
                  <c:v>POR</c:v>
                </c:pt>
                <c:pt idx="2">
                  <c:v>LTV</c:v>
                </c:pt>
                <c:pt idx="3">
                  <c:v>SWD</c:v>
                </c:pt>
                <c:pt idx="4">
                  <c:v>FRA</c:v>
                </c:pt>
                <c:pt idx="5">
                  <c:v>SLO</c:v>
                </c:pt>
                <c:pt idx="6">
                  <c:v>SPA</c:v>
                </c:pt>
                <c:pt idx="7">
                  <c:v>GER</c:v>
                </c:pt>
                <c:pt idx="8">
                  <c:v>AUS</c:v>
                </c:pt>
                <c:pt idx="9">
                  <c:v>LUX</c:v>
                </c:pt>
                <c:pt idx="10">
                  <c:v>NDL</c:v>
                </c:pt>
                <c:pt idx="11">
                  <c:v>EU</c:v>
                </c:pt>
                <c:pt idx="12">
                  <c:v>UK</c:v>
                </c:pt>
                <c:pt idx="13">
                  <c:v>CYP</c:v>
                </c:pt>
                <c:pt idx="14">
                  <c:v>BEL</c:v>
                </c:pt>
                <c:pt idx="15">
                  <c:v>GRE</c:v>
                </c:pt>
                <c:pt idx="16">
                  <c:v>DNK (right)</c:v>
                </c:pt>
                <c:pt idx="17">
                  <c:v>IRL (right)</c:v>
                </c:pt>
              </c:strCache>
            </c:strRef>
          </c:cat>
          <c:val>
            <c:numRef>
              <c:f>Sheet1!$D$2:$D$19</c:f>
              <c:numCache>
                <c:formatCode>General</c:formatCode>
                <c:ptCount val="18"/>
                <c:pt idx="16" formatCode="0.00%">
                  <c:v>0.045</c:v>
                </c:pt>
                <c:pt idx="17" formatCode="0.00%">
                  <c:v>0.4013</c:v>
                </c:pt>
              </c:numCache>
            </c:numRef>
          </c:val>
        </c:ser>
        <c:ser>
          <c:idx val="3"/>
          <c:order val="3"/>
          <c:tx>
            <c:strRef>
              <c:f>Sheet1!$E$1</c:f>
              <c:strCache>
                <c:ptCount val="1"/>
              </c:strCache>
            </c:strRef>
          </c:tx>
          <c:spPr>
            <a:solidFill>
              <a:srgbClr val="C00000"/>
            </a:solidFill>
          </c:spPr>
          <c:invertIfNegative val="0"/>
          <c:cat>
            <c:strRef>
              <c:f>Sheet1!$A$2:$A$19</c:f>
              <c:strCache>
                <c:ptCount val="18"/>
                <c:pt idx="0">
                  <c:v>ITA</c:v>
                </c:pt>
                <c:pt idx="1">
                  <c:v>POR</c:v>
                </c:pt>
                <c:pt idx="2">
                  <c:v>LTV</c:v>
                </c:pt>
                <c:pt idx="3">
                  <c:v>SWD</c:v>
                </c:pt>
                <c:pt idx="4">
                  <c:v>FRA</c:v>
                </c:pt>
                <c:pt idx="5">
                  <c:v>SLO</c:v>
                </c:pt>
                <c:pt idx="6">
                  <c:v>SPA</c:v>
                </c:pt>
                <c:pt idx="7">
                  <c:v>GER</c:v>
                </c:pt>
                <c:pt idx="8">
                  <c:v>AUS</c:v>
                </c:pt>
                <c:pt idx="9">
                  <c:v>LUX</c:v>
                </c:pt>
                <c:pt idx="10">
                  <c:v>NDL</c:v>
                </c:pt>
                <c:pt idx="11">
                  <c:v>EU</c:v>
                </c:pt>
                <c:pt idx="12">
                  <c:v>UK</c:v>
                </c:pt>
                <c:pt idx="13">
                  <c:v>CYP</c:v>
                </c:pt>
                <c:pt idx="14">
                  <c:v>BEL</c:v>
                </c:pt>
                <c:pt idx="15">
                  <c:v>GRE</c:v>
                </c:pt>
                <c:pt idx="16">
                  <c:v>DNK (right)</c:v>
                </c:pt>
                <c:pt idx="17">
                  <c:v>IRL (right)</c:v>
                </c:pt>
              </c:strCache>
            </c:strRef>
          </c:cat>
          <c:val>
            <c:numRef>
              <c:f>Sheet1!$E$2:$E$19</c:f>
              <c:numCache>
                <c:formatCode>General</c:formatCode>
                <c:ptCount val="18"/>
                <c:pt idx="16" formatCode="0.00%">
                  <c:v>0.606100000000001</c:v>
                </c:pt>
                <c:pt idx="17" formatCode="0.00%">
                  <c:v>1.816999999999998</c:v>
                </c:pt>
              </c:numCache>
            </c:numRef>
          </c:val>
        </c:ser>
        <c:dLbls>
          <c:showLegendKey val="0"/>
          <c:showVal val="0"/>
          <c:showCatName val="0"/>
          <c:showSerName val="0"/>
          <c:showPercent val="0"/>
          <c:showBubbleSize val="0"/>
        </c:dLbls>
        <c:gapWidth val="150"/>
        <c:axId val="543329480"/>
        <c:axId val="543333256"/>
      </c:barChart>
      <c:catAx>
        <c:axId val="543341816"/>
        <c:scaling>
          <c:orientation val="minMax"/>
        </c:scaling>
        <c:delete val="0"/>
        <c:axPos val="b"/>
        <c:majorTickMark val="out"/>
        <c:minorTickMark val="none"/>
        <c:tickLblPos val="nextTo"/>
        <c:crossAx val="543345096"/>
        <c:crosses val="autoZero"/>
        <c:auto val="1"/>
        <c:lblAlgn val="ctr"/>
        <c:lblOffset val="100"/>
        <c:noMultiLvlLbl val="0"/>
      </c:catAx>
      <c:valAx>
        <c:axId val="543345096"/>
        <c:scaling>
          <c:orientation val="minMax"/>
        </c:scaling>
        <c:delete val="0"/>
        <c:axPos val="l"/>
        <c:majorGridlines>
          <c:spPr>
            <a:ln>
              <a:prstDash val="sysDash"/>
            </a:ln>
          </c:spPr>
        </c:majorGridlines>
        <c:numFmt formatCode="0%" sourceLinked="0"/>
        <c:majorTickMark val="out"/>
        <c:minorTickMark val="none"/>
        <c:tickLblPos val="nextTo"/>
        <c:crossAx val="543341816"/>
        <c:crosses val="autoZero"/>
        <c:crossBetween val="between"/>
      </c:valAx>
      <c:valAx>
        <c:axId val="543333256"/>
        <c:scaling>
          <c:orientation val="minMax"/>
        </c:scaling>
        <c:delete val="0"/>
        <c:axPos val="r"/>
        <c:numFmt formatCode="0%" sourceLinked="0"/>
        <c:majorTickMark val="out"/>
        <c:minorTickMark val="none"/>
        <c:tickLblPos val="nextTo"/>
        <c:crossAx val="543329480"/>
        <c:crosses val="max"/>
        <c:crossBetween val="between"/>
      </c:valAx>
      <c:catAx>
        <c:axId val="543329480"/>
        <c:scaling>
          <c:orientation val="minMax"/>
        </c:scaling>
        <c:delete val="1"/>
        <c:axPos val="b"/>
        <c:majorTickMark val="out"/>
        <c:minorTickMark val="none"/>
        <c:tickLblPos val="none"/>
        <c:crossAx val="543333256"/>
        <c:crosses val="autoZero"/>
        <c:auto val="1"/>
        <c:lblAlgn val="ctr"/>
        <c:lblOffset val="100"/>
        <c:noMultiLvlLbl val="0"/>
      </c:catAx>
    </c:plotArea>
    <c:legend>
      <c:legendPos val="b"/>
      <c:layout>
        <c:manualLayout>
          <c:xMode val="edge"/>
          <c:yMode val="edge"/>
          <c:x val="0.0315122980761425"/>
          <c:y val="0.937284079724409"/>
          <c:w val="0.402895092658872"/>
          <c:h val="0.0463664445790431"/>
        </c:manualLayout>
      </c:layout>
      <c:overlay val="0"/>
      <c:spPr>
        <a:noFill/>
      </c:sp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B13CDE-6C89-4DDB-9555-6DC3F2E40408}" type="doc">
      <dgm:prSet loTypeId="urn:microsoft.com/office/officeart/2005/8/layout/process1" loCatId="process" qsTypeId="urn:microsoft.com/office/officeart/2005/8/quickstyle/simple1" qsCatId="simple" csTypeId="urn:microsoft.com/office/officeart/2005/8/colors/accent1_2" csCatId="accent1" phldr="1"/>
      <dgm:spPr/>
    </dgm:pt>
    <dgm:pt modelId="{3B8C0A08-3C04-4347-9329-2850DC942B48}">
      <dgm:prSet phldrT="[Text]"/>
      <dgm:spPr/>
      <dgm:t>
        <a:bodyPr/>
        <a:lstStyle/>
        <a:p>
          <a:r>
            <a:rPr lang="en-US" dirty="0" smtClean="0"/>
            <a:t>SMEs employ a huge proportion of workers in many countries</a:t>
          </a:r>
          <a:endParaRPr lang="en-US" dirty="0"/>
        </a:p>
      </dgm:t>
    </dgm:pt>
    <dgm:pt modelId="{D8812511-DC56-44D2-AFE7-B64FDFEAA697}" type="parTrans" cxnId="{3C7094B8-6C45-43D4-94CE-479F9A12F515}">
      <dgm:prSet/>
      <dgm:spPr/>
      <dgm:t>
        <a:bodyPr/>
        <a:lstStyle/>
        <a:p>
          <a:endParaRPr lang="en-US"/>
        </a:p>
      </dgm:t>
    </dgm:pt>
    <dgm:pt modelId="{DDC3074F-E784-4490-9A6A-B5DB274A86A9}" type="sibTrans" cxnId="{3C7094B8-6C45-43D4-94CE-479F9A12F515}">
      <dgm:prSet/>
      <dgm:spPr/>
      <dgm:t>
        <a:bodyPr/>
        <a:lstStyle/>
        <a:p>
          <a:endParaRPr lang="en-US"/>
        </a:p>
      </dgm:t>
    </dgm:pt>
    <dgm:pt modelId="{E02F312A-5F76-4098-8E77-9233DD4579B6}">
      <dgm:prSet phldrT="[Text]"/>
      <dgm:spPr/>
      <dgm:t>
        <a:bodyPr/>
        <a:lstStyle/>
        <a:p>
          <a:r>
            <a:rPr lang="en-US" dirty="0" smtClean="0"/>
            <a:t>Credit restriction is affecting a high percentage of SMEs</a:t>
          </a:r>
          <a:endParaRPr lang="en-US" dirty="0"/>
        </a:p>
      </dgm:t>
    </dgm:pt>
    <dgm:pt modelId="{A11DA935-9CBE-4A02-99BB-D6EB1948911E}" type="parTrans" cxnId="{8AECA18B-16AB-4BBB-B905-B88C652C8B70}">
      <dgm:prSet/>
      <dgm:spPr/>
      <dgm:t>
        <a:bodyPr/>
        <a:lstStyle/>
        <a:p>
          <a:endParaRPr lang="en-US"/>
        </a:p>
      </dgm:t>
    </dgm:pt>
    <dgm:pt modelId="{FB9BD3CB-7380-41BA-81D5-FFF8C0AB2DD0}" type="sibTrans" cxnId="{8AECA18B-16AB-4BBB-B905-B88C652C8B70}">
      <dgm:prSet/>
      <dgm:spPr/>
      <dgm:t>
        <a:bodyPr/>
        <a:lstStyle/>
        <a:p>
          <a:endParaRPr lang="en-US"/>
        </a:p>
      </dgm:t>
    </dgm:pt>
    <dgm:pt modelId="{19C11EBC-B390-4265-A7D6-8EED47C9AD55}">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Unemployment tends to increase more in those countries  </a:t>
          </a:r>
          <a:endParaRPr lang="en-US" dirty="0"/>
        </a:p>
      </dgm:t>
    </dgm:pt>
    <dgm:pt modelId="{8EDE0757-3C45-47BF-A456-71E7BC81659F}" type="parTrans" cxnId="{645B74B8-5BB0-4B7C-B462-F6F7DEE7EEB3}">
      <dgm:prSet/>
      <dgm:spPr/>
      <dgm:t>
        <a:bodyPr/>
        <a:lstStyle/>
        <a:p>
          <a:endParaRPr lang="en-US"/>
        </a:p>
      </dgm:t>
    </dgm:pt>
    <dgm:pt modelId="{7FF1812F-05A0-451D-B770-E1B9341C765F}" type="sibTrans" cxnId="{645B74B8-5BB0-4B7C-B462-F6F7DEE7EEB3}">
      <dgm:prSet/>
      <dgm:spPr/>
      <dgm:t>
        <a:bodyPr/>
        <a:lstStyle/>
        <a:p>
          <a:endParaRPr lang="en-US"/>
        </a:p>
      </dgm:t>
    </dgm:pt>
    <dgm:pt modelId="{B6DF9432-2F3D-4D49-A961-EBAAADD8E372}" type="pres">
      <dgm:prSet presAssocID="{5EB13CDE-6C89-4DDB-9555-6DC3F2E40408}" presName="Name0" presStyleCnt="0">
        <dgm:presLayoutVars>
          <dgm:dir/>
          <dgm:resizeHandles val="exact"/>
        </dgm:presLayoutVars>
      </dgm:prSet>
      <dgm:spPr/>
    </dgm:pt>
    <dgm:pt modelId="{03B1DA4E-8537-4447-B5A4-4973F8A5D715}" type="pres">
      <dgm:prSet presAssocID="{3B8C0A08-3C04-4347-9329-2850DC942B48}" presName="node" presStyleLbl="node1" presStyleIdx="0" presStyleCnt="3">
        <dgm:presLayoutVars>
          <dgm:bulletEnabled val="1"/>
        </dgm:presLayoutVars>
      </dgm:prSet>
      <dgm:spPr/>
      <dgm:t>
        <a:bodyPr/>
        <a:lstStyle/>
        <a:p>
          <a:endParaRPr lang="en-US"/>
        </a:p>
      </dgm:t>
    </dgm:pt>
    <dgm:pt modelId="{B7FACF1D-D93D-44DE-AA14-603DE231BB6E}" type="pres">
      <dgm:prSet presAssocID="{DDC3074F-E784-4490-9A6A-B5DB274A86A9}" presName="sibTrans" presStyleLbl="sibTrans2D1" presStyleIdx="0" presStyleCnt="2"/>
      <dgm:spPr/>
      <dgm:t>
        <a:bodyPr/>
        <a:lstStyle/>
        <a:p>
          <a:endParaRPr lang="en-US"/>
        </a:p>
      </dgm:t>
    </dgm:pt>
    <dgm:pt modelId="{51FA5869-D8EB-4E55-A5A1-3B66239A80AD}" type="pres">
      <dgm:prSet presAssocID="{DDC3074F-E784-4490-9A6A-B5DB274A86A9}" presName="connectorText" presStyleLbl="sibTrans2D1" presStyleIdx="0" presStyleCnt="2"/>
      <dgm:spPr/>
      <dgm:t>
        <a:bodyPr/>
        <a:lstStyle/>
        <a:p>
          <a:endParaRPr lang="en-US"/>
        </a:p>
      </dgm:t>
    </dgm:pt>
    <dgm:pt modelId="{FB8F4A41-FF38-4E06-A5F3-6EAE02C5D032}" type="pres">
      <dgm:prSet presAssocID="{E02F312A-5F76-4098-8E77-9233DD4579B6}" presName="node" presStyleLbl="node1" presStyleIdx="1" presStyleCnt="3">
        <dgm:presLayoutVars>
          <dgm:bulletEnabled val="1"/>
        </dgm:presLayoutVars>
      </dgm:prSet>
      <dgm:spPr/>
      <dgm:t>
        <a:bodyPr/>
        <a:lstStyle/>
        <a:p>
          <a:endParaRPr lang="en-US"/>
        </a:p>
      </dgm:t>
    </dgm:pt>
    <dgm:pt modelId="{1BA3CB57-AC2A-43A8-BF12-AC935B601A63}" type="pres">
      <dgm:prSet presAssocID="{FB9BD3CB-7380-41BA-81D5-FFF8C0AB2DD0}" presName="sibTrans" presStyleLbl="sibTrans2D1" presStyleIdx="1" presStyleCnt="2"/>
      <dgm:spPr/>
      <dgm:t>
        <a:bodyPr/>
        <a:lstStyle/>
        <a:p>
          <a:endParaRPr lang="en-US"/>
        </a:p>
      </dgm:t>
    </dgm:pt>
    <dgm:pt modelId="{EA569FE2-9F62-495B-825C-E740B50B3302}" type="pres">
      <dgm:prSet presAssocID="{FB9BD3CB-7380-41BA-81D5-FFF8C0AB2DD0}" presName="connectorText" presStyleLbl="sibTrans2D1" presStyleIdx="1" presStyleCnt="2"/>
      <dgm:spPr/>
      <dgm:t>
        <a:bodyPr/>
        <a:lstStyle/>
        <a:p>
          <a:endParaRPr lang="en-US"/>
        </a:p>
      </dgm:t>
    </dgm:pt>
    <dgm:pt modelId="{C1A18A92-7E19-4067-B785-7C8D54DB1CAA}" type="pres">
      <dgm:prSet presAssocID="{19C11EBC-B390-4265-A7D6-8EED47C9AD55}" presName="node" presStyleLbl="node1" presStyleIdx="2" presStyleCnt="3">
        <dgm:presLayoutVars>
          <dgm:bulletEnabled val="1"/>
        </dgm:presLayoutVars>
      </dgm:prSet>
      <dgm:spPr/>
      <dgm:t>
        <a:bodyPr/>
        <a:lstStyle/>
        <a:p>
          <a:endParaRPr lang="en-US"/>
        </a:p>
      </dgm:t>
    </dgm:pt>
  </dgm:ptLst>
  <dgm:cxnLst>
    <dgm:cxn modelId="{8AECA18B-16AB-4BBB-B905-B88C652C8B70}" srcId="{5EB13CDE-6C89-4DDB-9555-6DC3F2E40408}" destId="{E02F312A-5F76-4098-8E77-9233DD4579B6}" srcOrd="1" destOrd="0" parTransId="{A11DA935-9CBE-4A02-99BB-D6EB1948911E}" sibTransId="{FB9BD3CB-7380-41BA-81D5-FFF8C0AB2DD0}"/>
    <dgm:cxn modelId="{98A3F771-4A15-4737-AE67-016CD3B00264}" type="presOf" srcId="{5EB13CDE-6C89-4DDB-9555-6DC3F2E40408}" destId="{B6DF9432-2F3D-4D49-A961-EBAAADD8E372}" srcOrd="0" destOrd="0" presId="urn:microsoft.com/office/officeart/2005/8/layout/process1"/>
    <dgm:cxn modelId="{A99BB164-8A37-4A36-A2B0-34DB5721F0E4}" type="presOf" srcId="{DDC3074F-E784-4490-9A6A-B5DB274A86A9}" destId="{B7FACF1D-D93D-44DE-AA14-603DE231BB6E}" srcOrd="0" destOrd="0" presId="urn:microsoft.com/office/officeart/2005/8/layout/process1"/>
    <dgm:cxn modelId="{03E180A2-C8B3-4F54-A067-4CBF6F85B917}" type="presOf" srcId="{DDC3074F-E784-4490-9A6A-B5DB274A86A9}" destId="{51FA5869-D8EB-4E55-A5A1-3B66239A80AD}" srcOrd="1" destOrd="0" presId="urn:microsoft.com/office/officeart/2005/8/layout/process1"/>
    <dgm:cxn modelId="{457CE13D-24D8-4EB6-9E81-239F0E80D355}" type="presOf" srcId="{3B8C0A08-3C04-4347-9329-2850DC942B48}" destId="{03B1DA4E-8537-4447-B5A4-4973F8A5D715}" srcOrd="0" destOrd="0" presId="urn:microsoft.com/office/officeart/2005/8/layout/process1"/>
    <dgm:cxn modelId="{3C7094B8-6C45-43D4-94CE-479F9A12F515}" srcId="{5EB13CDE-6C89-4DDB-9555-6DC3F2E40408}" destId="{3B8C0A08-3C04-4347-9329-2850DC942B48}" srcOrd="0" destOrd="0" parTransId="{D8812511-DC56-44D2-AFE7-B64FDFEAA697}" sibTransId="{DDC3074F-E784-4490-9A6A-B5DB274A86A9}"/>
    <dgm:cxn modelId="{8343C0F9-0FC8-4ACA-BFAB-7E6A7F82BE2B}" type="presOf" srcId="{19C11EBC-B390-4265-A7D6-8EED47C9AD55}" destId="{C1A18A92-7E19-4067-B785-7C8D54DB1CAA}" srcOrd="0" destOrd="0" presId="urn:microsoft.com/office/officeart/2005/8/layout/process1"/>
    <dgm:cxn modelId="{1351E53C-E5CB-4304-A8F1-AC636C96CC84}" type="presOf" srcId="{FB9BD3CB-7380-41BA-81D5-FFF8C0AB2DD0}" destId="{1BA3CB57-AC2A-43A8-BF12-AC935B601A63}" srcOrd="0" destOrd="0" presId="urn:microsoft.com/office/officeart/2005/8/layout/process1"/>
    <dgm:cxn modelId="{645B74B8-5BB0-4B7C-B462-F6F7DEE7EEB3}" srcId="{5EB13CDE-6C89-4DDB-9555-6DC3F2E40408}" destId="{19C11EBC-B390-4265-A7D6-8EED47C9AD55}" srcOrd="2" destOrd="0" parTransId="{8EDE0757-3C45-47BF-A456-71E7BC81659F}" sibTransId="{7FF1812F-05A0-451D-B770-E1B9341C765F}"/>
    <dgm:cxn modelId="{8F609E4E-0DB6-465D-AECE-EFD690CB33C9}" type="presOf" srcId="{E02F312A-5F76-4098-8E77-9233DD4579B6}" destId="{FB8F4A41-FF38-4E06-A5F3-6EAE02C5D032}" srcOrd="0" destOrd="0" presId="urn:microsoft.com/office/officeart/2005/8/layout/process1"/>
    <dgm:cxn modelId="{3DC252FE-3669-4898-9C6E-C9743CC70D02}" type="presOf" srcId="{FB9BD3CB-7380-41BA-81D5-FFF8C0AB2DD0}" destId="{EA569FE2-9F62-495B-825C-E740B50B3302}" srcOrd="1" destOrd="0" presId="urn:microsoft.com/office/officeart/2005/8/layout/process1"/>
    <dgm:cxn modelId="{2799A08F-B181-4ECC-8630-035309DDA15B}" type="presParOf" srcId="{B6DF9432-2F3D-4D49-A961-EBAAADD8E372}" destId="{03B1DA4E-8537-4447-B5A4-4973F8A5D715}" srcOrd="0" destOrd="0" presId="urn:microsoft.com/office/officeart/2005/8/layout/process1"/>
    <dgm:cxn modelId="{ED60846D-F28C-41C2-A2FB-9A3F7739FF94}" type="presParOf" srcId="{B6DF9432-2F3D-4D49-A961-EBAAADD8E372}" destId="{B7FACF1D-D93D-44DE-AA14-603DE231BB6E}" srcOrd="1" destOrd="0" presId="urn:microsoft.com/office/officeart/2005/8/layout/process1"/>
    <dgm:cxn modelId="{60CE5ECB-092B-49B7-AC26-1F2847E945BE}" type="presParOf" srcId="{B7FACF1D-D93D-44DE-AA14-603DE231BB6E}" destId="{51FA5869-D8EB-4E55-A5A1-3B66239A80AD}" srcOrd="0" destOrd="0" presId="urn:microsoft.com/office/officeart/2005/8/layout/process1"/>
    <dgm:cxn modelId="{F2248BE9-A377-4B83-BE6A-4973A2F0659C}" type="presParOf" srcId="{B6DF9432-2F3D-4D49-A961-EBAAADD8E372}" destId="{FB8F4A41-FF38-4E06-A5F3-6EAE02C5D032}" srcOrd="2" destOrd="0" presId="urn:microsoft.com/office/officeart/2005/8/layout/process1"/>
    <dgm:cxn modelId="{7B184784-9D89-4362-9246-D4E2094DB4A9}" type="presParOf" srcId="{B6DF9432-2F3D-4D49-A961-EBAAADD8E372}" destId="{1BA3CB57-AC2A-43A8-BF12-AC935B601A63}" srcOrd="3" destOrd="0" presId="urn:microsoft.com/office/officeart/2005/8/layout/process1"/>
    <dgm:cxn modelId="{28AA43F7-08EB-4BFE-9575-C19885ADCF98}" type="presParOf" srcId="{1BA3CB57-AC2A-43A8-BF12-AC935B601A63}" destId="{EA569FE2-9F62-495B-825C-E740B50B3302}" srcOrd="0" destOrd="0" presId="urn:microsoft.com/office/officeart/2005/8/layout/process1"/>
    <dgm:cxn modelId="{F38383A4-9D51-4F52-99EE-EEF07C6EC072}" type="presParOf" srcId="{B6DF9432-2F3D-4D49-A961-EBAAADD8E372}" destId="{C1A18A92-7E19-4067-B785-7C8D54DB1CAA}"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3AE765-D892-47A3-A08D-5B5BD0B081AC}" type="doc">
      <dgm:prSet loTypeId="urn:microsoft.com/office/officeart/2005/8/layout/venn1" loCatId="relationship" qsTypeId="urn:microsoft.com/office/officeart/2005/8/quickstyle/3d2" qsCatId="3D" csTypeId="urn:microsoft.com/office/officeart/2005/8/colors/colorful1#1" csCatId="colorful" phldr="1"/>
      <dgm:spPr/>
    </dgm:pt>
    <dgm:pt modelId="{47C56040-6081-4638-A61F-45F771F5E713}">
      <dgm:prSet phldrT="[Text]"/>
      <dgm:spPr/>
      <dgm:t>
        <a:bodyPr/>
        <a:lstStyle/>
        <a:p>
          <a:r>
            <a:rPr lang="en-US" dirty="0" smtClean="0"/>
            <a:t>Government</a:t>
          </a:r>
          <a:endParaRPr lang="en-US" dirty="0"/>
        </a:p>
      </dgm:t>
    </dgm:pt>
    <dgm:pt modelId="{A16CF21E-8707-4519-B0FB-3AFE6BDD5248}" type="parTrans" cxnId="{480C38B8-6235-42E6-BC75-D6190655F5B1}">
      <dgm:prSet/>
      <dgm:spPr/>
      <dgm:t>
        <a:bodyPr/>
        <a:lstStyle/>
        <a:p>
          <a:endParaRPr lang="en-US"/>
        </a:p>
      </dgm:t>
    </dgm:pt>
    <dgm:pt modelId="{CCBEDD26-2481-4869-BA4F-43FAE6492001}" type="sibTrans" cxnId="{480C38B8-6235-42E6-BC75-D6190655F5B1}">
      <dgm:prSet/>
      <dgm:spPr/>
      <dgm:t>
        <a:bodyPr/>
        <a:lstStyle/>
        <a:p>
          <a:endParaRPr lang="en-US"/>
        </a:p>
      </dgm:t>
    </dgm:pt>
    <dgm:pt modelId="{635140B9-8B37-4E88-9224-AA96C3573E2B}">
      <dgm:prSet phldrT="[Text]"/>
      <dgm:spPr/>
      <dgm:t>
        <a:bodyPr/>
        <a:lstStyle/>
        <a:p>
          <a:endParaRPr lang="en-US" dirty="0" smtClean="0"/>
        </a:p>
        <a:p>
          <a:endParaRPr lang="en-US" dirty="0" smtClean="0"/>
        </a:p>
        <a:p>
          <a:endParaRPr lang="en-US" dirty="0" smtClean="0"/>
        </a:p>
        <a:p>
          <a:r>
            <a:rPr lang="en-US" dirty="0" smtClean="0"/>
            <a:t>Households</a:t>
          </a:r>
          <a:endParaRPr lang="en-US" dirty="0"/>
        </a:p>
      </dgm:t>
    </dgm:pt>
    <dgm:pt modelId="{2E4A02A9-74B8-43F4-929F-DBB20C183EF0}" type="parTrans" cxnId="{8A94105A-CFC3-4ABF-8E03-721CCECE6EDD}">
      <dgm:prSet/>
      <dgm:spPr/>
      <dgm:t>
        <a:bodyPr/>
        <a:lstStyle/>
        <a:p>
          <a:endParaRPr lang="en-US"/>
        </a:p>
      </dgm:t>
    </dgm:pt>
    <dgm:pt modelId="{7EF3A071-B9AD-48F8-A34C-A09FD7303D8E}" type="sibTrans" cxnId="{8A94105A-CFC3-4ABF-8E03-721CCECE6EDD}">
      <dgm:prSet/>
      <dgm:spPr/>
      <dgm:t>
        <a:bodyPr/>
        <a:lstStyle/>
        <a:p>
          <a:endParaRPr lang="en-US"/>
        </a:p>
      </dgm:t>
    </dgm:pt>
    <dgm:pt modelId="{E13B8F89-253F-4B70-A3EF-B64D7146202C}">
      <dgm:prSet phldrT="[Text]"/>
      <dgm:spPr/>
      <dgm:t>
        <a:bodyPr/>
        <a:lstStyle/>
        <a:p>
          <a:endParaRPr lang="en-US" dirty="0" smtClean="0"/>
        </a:p>
        <a:p>
          <a:endParaRPr lang="en-US" dirty="0" smtClean="0"/>
        </a:p>
        <a:p>
          <a:endParaRPr lang="en-US" dirty="0" smtClean="0"/>
        </a:p>
        <a:p>
          <a:r>
            <a:rPr lang="en-US" dirty="0" smtClean="0"/>
            <a:t>Firms</a:t>
          </a:r>
          <a:endParaRPr lang="en-US" dirty="0"/>
        </a:p>
      </dgm:t>
    </dgm:pt>
    <dgm:pt modelId="{661FDB71-F22F-49A4-8D76-65A1C8861E1A}" type="parTrans" cxnId="{B4D80D9A-C260-4E8E-930C-0AC5EFA77E6B}">
      <dgm:prSet/>
      <dgm:spPr/>
      <dgm:t>
        <a:bodyPr/>
        <a:lstStyle/>
        <a:p>
          <a:endParaRPr lang="en-US"/>
        </a:p>
      </dgm:t>
    </dgm:pt>
    <dgm:pt modelId="{90D6CFFC-A205-4F80-B052-C98C3F28F75C}" type="sibTrans" cxnId="{B4D80D9A-C260-4E8E-930C-0AC5EFA77E6B}">
      <dgm:prSet/>
      <dgm:spPr/>
      <dgm:t>
        <a:bodyPr/>
        <a:lstStyle/>
        <a:p>
          <a:endParaRPr lang="en-US"/>
        </a:p>
      </dgm:t>
    </dgm:pt>
    <dgm:pt modelId="{F2B3F29A-57C8-4A80-9B00-4E24A567FC83}" type="pres">
      <dgm:prSet presAssocID="{1D3AE765-D892-47A3-A08D-5B5BD0B081AC}" presName="compositeShape" presStyleCnt="0">
        <dgm:presLayoutVars>
          <dgm:chMax val="7"/>
          <dgm:dir/>
          <dgm:resizeHandles val="exact"/>
        </dgm:presLayoutVars>
      </dgm:prSet>
      <dgm:spPr/>
    </dgm:pt>
    <dgm:pt modelId="{9F024C18-A010-4753-83AD-412748D78D03}" type="pres">
      <dgm:prSet presAssocID="{47C56040-6081-4638-A61F-45F771F5E713}" presName="circ1" presStyleLbl="vennNode1" presStyleIdx="0" presStyleCnt="3"/>
      <dgm:spPr/>
      <dgm:t>
        <a:bodyPr/>
        <a:lstStyle/>
        <a:p>
          <a:endParaRPr lang="en-US"/>
        </a:p>
      </dgm:t>
    </dgm:pt>
    <dgm:pt modelId="{A42F9A1E-E498-46E4-BE24-2206F8C8EC23}" type="pres">
      <dgm:prSet presAssocID="{47C56040-6081-4638-A61F-45F771F5E713}" presName="circ1Tx" presStyleLbl="revTx" presStyleIdx="0" presStyleCnt="0">
        <dgm:presLayoutVars>
          <dgm:chMax val="0"/>
          <dgm:chPref val="0"/>
          <dgm:bulletEnabled val="1"/>
        </dgm:presLayoutVars>
      </dgm:prSet>
      <dgm:spPr/>
      <dgm:t>
        <a:bodyPr/>
        <a:lstStyle/>
        <a:p>
          <a:endParaRPr lang="en-US"/>
        </a:p>
      </dgm:t>
    </dgm:pt>
    <dgm:pt modelId="{D61888BD-FEAC-49BA-8F85-E83FAD740490}" type="pres">
      <dgm:prSet presAssocID="{635140B9-8B37-4E88-9224-AA96C3573E2B}" presName="circ2" presStyleLbl="vennNode1" presStyleIdx="1" presStyleCnt="3" custLinFactNeighborX="-2252" custLinFactNeighborY="-7369"/>
      <dgm:spPr/>
      <dgm:t>
        <a:bodyPr/>
        <a:lstStyle/>
        <a:p>
          <a:endParaRPr lang="en-US"/>
        </a:p>
      </dgm:t>
    </dgm:pt>
    <dgm:pt modelId="{59D81F77-D6DB-410E-BEFC-29A382BA044B}" type="pres">
      <dgm:prSet presAssocID="{635140B9-8B37-4E88-9224-AA96C3573E2B}" presName="circ2Tx" presStyleLbl="revTx" presStyleIdx="0" presStyleCnt="0">
        <dgm:presLayoutVars>
          <dgm:chMax val="0"/>
          <dgm:chPref val="0"/>
          <dgm:bulletEnabled val="1"/>
        </dgm:presLayoutVars>
      </dgm:prSet>
      <dgm:spPr/>
      <dgm:t>
        <a:bodyPr/>
        <a:lstStyle/>
        <a:p>
          <a:endParaRPr lang="en-US"/>
        </a:p>
      </dgm:t>
    </dgm:pt>
    <dgm:pt modelId="{6417FDA9-7F74-4BED-8F18-51CAD3D42125}" type="pres">
      <dgm:prSet presAssocID="{E13B8F89-253F-4B70-A3EF-B64D7146202C}" presName="circ3" presStyleLbl="vennNode1" presStyleIdx="2" presStyleCnt="3" custLinFactNeighborX="2750" custLinFactNeighborY="-9857"/>
      <dgm:spPr/>
      <dgm:t>
        <a:bodyPr/>
        <a:lstStyle/>
        <a:p>
          <a:endParaRPr lang="en-US"/>
        </a:p>
      </dgm:t>
    </dgm:pt>
    <dgm:pt modelId="{298E2768-59D9-4B2C-B9A6-D1E95D38810E}" type="pres">
      <dgm:prSet presAssocID="{E13B8F89-253F-4B70-A3EF-B64D7146202C}" presName="circ3Tx" presStyleLbl="revTx" presStyleIdx="0" presStyleCnt="0">
        <dgm:presLayoutVars>
          <dgm:chMax val="0"/>
          <dgm:chPref val="0"/>
          <dgm:bulletEnabled val="1"/>
        </dgm:presLayoutVars>
      </dgm:prSet>
      <dgm:spPr/>
      <dgm:t>
        <a:bodyPr/>
        <a:lstStyle/>
        <a:p>
          <a:endParaRPr lang="en-US"/>
        </a:p>
      </dgm:t>
    </dgm:pt>
  </dgm:ptLst>
  <dgm:cxnLst>
    <dgm:cxn modelId="{F8092D70-4A2E-4514-8F15-7257865D0D4A}" type="presOf" srcId="{635140B9-8B37-4E88-9224-AA96C3573E2B}" destId="{59D81F77-D6DB-410E-BEFC-29A382BA044B}" srcOrd="1" destOrd="0" presId="urn:microsoft.com/office/officeart/2005/8/layout/venn1"/>
    <dgm:cxn modelId="{CB4E2BA1-128A-443D-A81F-BAB94B9D0868}" type="presOf" srcId="{E13B8F89-253F-4B70-A3EF-B64D7146202C}" destId="{6417FDA9-7F74-4BED-8F18-51CAD3D42125}" srcOrd="0" destOrd="0" presId="urn:microsoft.com/office/officeart/2005/8/layout/venn1"/>
    <dgm:cxn modelId="{D276A2AA-A87E-48A3-A0A0-8C6846A6A136}" type="presOf" srcId="{E13B8F89-253F-4B70-A3EF-B64D7146202C}" destId="{298E2768-59D9-4B2C-B9A6-D1E95D38810E}" srcOrd="1" destOrd="0" presId="urn:microsoft.com/office/officeart/2005/8/layout/venn1"/>
    <dgm:cxn modelId="{480C38B8-6235-42E6-BC75-D6190655F5B1}" srcId="{1D3AE765-D892-47A3-A08D-5B5BD0B081AC}" destId="{47C56040-6081-4638-A61F-45F771F5E713}" srcOrd="0" destOrd="0" parTransId="{A16CF21E-8707-4519-B0FB-3AFE6BDD5248}" sibTransId="{CCBEDD26-2481-4869-BA4F-43FAE6492001}"/>
    <dgm:cxn modelId="{8A94105A-CFC3-4ABF-8E03-721CCECE6EDD}" srcId="{1D3AE765-D892-47A3-A08D-5B5BD0B081AC}" destId="{635140B9-8B37-4E88-9224-AA96C3573E2B}" srcOrd="1" destOrd="0" parTransId="{2E4A02A9-74B8-43F4-929F-DBB20C183EF0}" sibTransId="{7EF3A071-B9AD-48F8-A34C-A09FD7303D8E}"/>
    <dgm:cxn modelId="{E448D22B-8394-4FC4-9CC1-93BB2166707B}" type="presOf" srcId="{635140B9-8B37-4E88-9224-AA96C3573E2B}" destId="{D61888BD-FEAC-49BA-8F85-E83FAD740490}" srcOrd="0" destOrd="0" presId="urn:microsoft.com/office/officeart/2005/8/layout/venn1"/>
    <dgm:cxn modelId="{1B90D808-2670-49FA-95B4-75EE937C690F}" type="presOf" srcId="{47C56040-6081-4638-A61F-45F771F5E713}" destId="{A42F9A1E-E498-46E4-BE24-2206F8C8EC23}" srcOrd="1" destOrd="0" presId="urn:microsoft.com/office/officeart/2005/8/layout/venn1"/>
    <dgm:cxn modelId="{B4D80D9A-C260-4E8E-930C-0AC5EFA77E6B}" srcId="{1D3AE765-D892-47A3-A08D-5B5BD0B081AC}" destId="{E13B8F89-253F-4B70-A3EF-B64D7146202C}" srcOrd="2" destOrd="0" parTransId="{661FDB71-F22F-49A4-8D76-65A1C8861E1A}" sibTransId="{90D6CFFC-A205-4F80-B052-C98C3F28F75C}"/>
    <dgm:cxn modelId="{DAC67B6D-2C63-4DC9-9B34-23A121EE1006}" type="presOf" srcId="{1D3AE765-D892-47A3-A08D-5B5BD0B081AC}" destId="{F2B3F29A-57C8-4A80-9B00-4E24A567FC83}" srcOrd="0" destOrd="0" presId="urn:microsoft.com/office/officeart/2005/8/layout/venn1"/>
    <dgm:cxn modelId="{E20A8AC2-EA5D-4038-AF46-3C6DF7DAEE4F}" type="presOf" srcId="{47C56040-6081-4638-A61F-45F771F5E713}" destId="{9F024C18-A010-4753-83AD-412748D78D03}" srcOrd="0" destOrd="0" presId="urn:microsoft.com/office/officeart/2005/8/layout/venn1"/>
    <dgm:cxn modelId="{84D4360C-4828-4D99-A484-82F0DCFF21B4}" type="presParOf" srcId="{F2B3F29A-57C8-4A80-9B00-4E24A567FC83}" destId="{9F024C18-A010-4753-83AD-412748D78D03}" srcOrd="0" destOrd="0" presId="urn:microsoft.com/office/officeart/2005/8/layout/venn1"/>
    <dgm:cxn modelId="{12DF00B3-C98B-4987-89CF-F38C8C06CF1B}" type="presParOf" srcId="{F2B3F29A-57C8-4A80-9B00-4E24A567FC83}" destId="{A42F9A1E-E498-46E4-BE24-2206F8C8EC23}" srcOrd="1" destOrd="0" presId="urn:microsoft.com/office/officeart/2005/8/layout/venn1"/>
    <dgm:cxn modelId="{8A98CF99-431C-4289-8880-45A8796AA42B}" type="presParOf" srcId="{F2B3F29A-57C8-4A80-9B00-4E24A567FC83}" destId="{D61888BD-FEAC-49BA-8F85-E83FAD740490}" srcOrd="2" destOrd="0" presId="urn:microsoft.com/office/officeart/2005/8/layout/venn1"/>
    <dgm:cxn modelId="{9E97180F-D646-4AA6-A846-AB358F83CFF1}" type="presParOf" srcId="{F2B3F29A-57C8-4A80-9B00-4E24A567FC83}" destId="{59D81F77-D6DB-410E-BEFC-29A382BA044B}" srcOrd="3" destOrd="0" presId="urn:microsoft.com/office/officeart/2005/8/layout/venn1"/>
    <dgm:cxn modelId="{2D8DDBEF-4D11-4FDB-BDCE-5002A7B2E153}" type="presParOf" srcId="{F2B3F29A-57C8-4A80-9B00-4E24A567FC83}" destId="{6417FDA9-7F74-4BED-8F18-51CAD3D42125}" srcOrd="4" destOrd="0" presId="urn:microsoft.com/office/officeart/2005/8/layout/venn1"/>
    <dgm:cxn modelId="{146B4070-422C-4F9F-B41C-EBD9BA5BC9F1}" type="presParOf" srcId="{F2B3F29A-57C8-4A80-9B00-4E24A567FC83}" destId="{298E2768-59D9-4B2C-B9A6-D1E95D38810E}"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1DA4E-8537-4447-B5A4-4973F8A5D715}">
      <dsp:nvSpPr>
        <dsp:cNvPr id="0" name=""/>
        <dsp:cNvSpPr/>
      </dsp:nvSpPr>
      <dsp:spPr>
        <a:xfrm>
          <a:off x="5223" y="514734"/>
          <a:ext cx="1561355" cy="1307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SMEs employ a huge proportion of workers in many countries</a:t>
          </a:r>
          <a:endParaRPr lang="en-US" sz="1600" kern="1200" dirty="0"/>
        </a:p>
      </dsp:txBody>
      <dsp:txXfrm>
        <a:off x="43513" y="553024"/>
        <a:ext cx="1484775" cy="1230750"/>
      </dsp:txXfrm>
    </dsp:sp>
    <dsp:sp modelId="{B7FACF1D-D93D-44DE-AA14-603DE231BB6E}">
      <dsp:nvSpPr>
        <dsp:cNvPr id="0" name=""/>
        <dsp:cNvSpPr/>
      </dsp:nvSpPr>
      <dsp:spPr>
        <a:xfrm>
          <a:off x="1722715" y="974791"/>
          <a:ext cx="331007" cy="387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22715" y="1052234"/>
        <a:ext cx="231705" cy="232330"/>
      </dsp:txXfrm>
    </dsp:sp>
    <dsp:sp modelId="{FB8F4A41-FF38-4E06-A5F3-6EAE02C5D032}">
      <dsp:nvSpPr>
        <dsp:cNvPr id="0" name=""/>
        <dsp:cNvSpPr/>
      </dsp:nvSpPr>
      <dsp:spPr>
        <a:xfrm>
          <a:off x="2191122" y="514734"/>
          <a:ext cx="1561355" cy="1307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Credit restriction is affecting a high percentage of SMEs</a:t>
          </a:r>
          <a:endParaRPr lang="en-US" sz="1600" kern="1200" dirty="0"/>
        </a:p>
      </dsp:txBody>
      <dsp:txXfrm>
        <a:off x="2229412" y="553024"/>
        <a:ext cx="1484775" cy="1230750"/>
      </dsp:txXfrm>
    </dsp:sp>
    <dsp:sp modelId="{1BA3CB57-AC2A-43A8-BF12-AC935B601A63}">
      <dsp:nvSpPr>
        <dsp:cNvPr id="0" name=""/>
        <dsp:cNvSpPr/>
      </dsp:nvSpPr>
      <dsp:spPr>
        <a:xfrm>
          <a:off x="3908613" y="974791"/>
          <a:ext cx="331007" cy="3872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908613" y="1052234"/>
        <a:ext cx="231705" cy="232330"/>
      </dsp:txXfrm>
    </dsp:sp>
    <dsp:sp modelId="{C1A18A92-7E19-4067-B785-7C8D54DB1CAA}">
      <dsp:nvSpPr>
        <dsp:cNvPr id="0" name=""/>
        <dsp:cNvSpPr/>
      </dsp:nvSpPr>
      <dsp:spPr>
        <a:xfrm>
          <a:off x="4377020" y="514734"/>
          <a:ext cx="1561355" cy="130733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Unemployment tends to increase more in those countries  </a:t>
          </a:r>
          <a:endParaRPr lang="en-US" sz="1600" kern="1200" dirty="0"/>
        </a:p>
      </dsp:txBody>
      <dsp:txXfrm>
        <a:off x="4415310" y="553024"/>
        <a:ext cx="1484775" cy="1230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24C18-A010-4753-83AD-412748D78D03}">
      <dsp:nvSpPr>
        <dsp:cNvPr id="0" name=""/>
        <dsp:cNvSpPr/>
      </dsp:nvSpPr>
      <dsp:spPr>
        <a:xfrm>
          <a:off x="2377439" y="72389"/>
          <a:ext cx="3474720" cy="347472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Government</a:t>
          </a:r>
          <a:endParaRPr lang="en-US" sz="2600" kern="1200" dirty="0"/>
        </a:p>
      </dsp:txBody>
      <dsp:txXfrm>
        <a:off x="2840736" y="680466"/>
        <a:ext cx="2548128" cy="1563624"/>
      </dsp:txXfrm>
    </dsp:sp>
    <dsp:sp modelId="{D61888BD-FEAC-49BA-8F85-E83FAD740490}">
      <dsp:nvSpPr>
        <dsp:cNvPr id="0" name=""/>
        <dsp:cNvSpPr/>
      </dsp:nvSpPr>
      <dsp:spPr>
        <a:xfrm>
          <a:off x="3552984" y="1988037"/>
          <a:ext cx="3474720" cy="347472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smtClean="0"/>
        </a:p>
        <a:p>
          <a:pPr lvl="0" algn="ctr" defTabSz="1155700">
            <a:lnSpc>
              <a:spcPct val="90000"/>
            </a:lnSpc>
            <a:spcBef>
              <a:spcPct val="0"/>
            </a:spcBef>
            <a:spcAft>
              <a:spcPct val="35000"/>
            </a:spcAft>
          </a:pPr>
          <a:endParaRPr lang="en-US" sz="2600" kern="1200" dirty="0" smtClean="0"/>
        </a:p>
        <a:p>
          <a:pPr lvl="0" algn="ctr" defTabSz="1155700">
            <a:lnSpc>
              <a:spcPct val="90000"/>
            </a:lnSpc>
            <a:spcBef>
              <a:spcPct val="0"/>
            </a:spcBef>
            <a:spcAft>
              <a:spcPct val="35000"/>
            </a:spcAft>
          </a:pPr>
          <a:endParaRPr lang="en-US" sz="2600" kern="1200" dirty="0" smtClean="0"/>
        </a:p>
        <a:p>
          <a:pPr lvl="0" algn="ctr" defTabSz="1155700">
            <a:lnSpc>
              <a:spcPct val="90000"/>
            </a:lnSpc>
            <a:spcBef>
              <a:spcPct val="0"/>
            </a:spcBef>
            <a:spcAft>
              <a:spcPct val="35000"/>
            </a:spcAft>
          </a:pPr>
          <a:r>
            <a:rPr lang="en-US" sz="2600" kern="1200" dirty="0" smtClean="0"/>
            <a:t>Households</a:t>
          </a:r>
          <a:endParaRPr lang="en-US" sz="2600" kern="1200" dirty="0"/>
        </a:p>
      </dsp:txBody>
      <dsp:txXfrm>
        <a:off x="4615669" y="2885673"/>
        <a:ext cx="2084832" cy="1911096"/>
      </dsp:txXfrm>
    </dsp:sp>
    <dsp:sp modelId="{6417FDA9-7F74-4BED-8F18-51CAD3D42125}">
      <dsp:nvSpPr>
        <dsp:cNvPr id="0" name=""/>
        <dsp:cNvSpPr/>
      </dsp:nvSpPr>
      <dsp:spPr>
        <a:xfrm>
          <a:off x="1219199" y="1901586"/>
          <a:ext cx="3474720" cy="347472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smtClean="0"/>
        </a:p>
        <a:p>
          <a:pPr lvl="0" algn="ctr" defTabSz="1155700">
            <a:lnSpc>
              <a:spcPct val="90000"/>
            </a:lnSpc>
            <a:spcBef>
              <a:spcPct val="0"/>
            </a:spcBef>
            <a:spcAft>
              <a:spcPct val="35000"/>
            </a:spcAft>
          </a:pPr>
          <a:endParaRPr lang="en-US" sz="2600" kern="1200" dirty="0" smtClean="0"/>
        </a:p>
        <a:p>
          <a:pPr lvl="0" algn="ctr" defTabSz="1155700">
            <a:lnSpc>
              <a:spcPct val="90000"/>
            </a:lnSpc>
            <a:spcBef>
              <a:spcPct val="0"/>
            </a:spcBef>
            <a:spcAft>
              <a:spcPct val="35000"/>
            </a:spcAft>
          </a:pPr>
          <a:endParaRPr lang="en-US" sz="2600" kern="1200" dirty="0" smtClean="0"/>
        </a:p>
        <a:p>
          <a:pPr lvl="0" algn="ctr" defTabSz="1155700">
            <a:lnSpc>
              <a:spcPct val="90000"/>
            </a:lnSpc>
            <a:spcBef>
              <a:spcPct val="0"/>
            </a:spcBef>
            <a:spcAft>
              <a:spcPct val="35000"/>
            </a:spcAft>
          </a:pPr>
          <a:r>
            <a:rPr lang="en-US" sz="2600" kern="1200" dirty="0" smtClean="0"/>
            <a:t>Firms</a:t>
          </a:r>
          <a:endParaRPr lang="en-US" sz="2600" kern="1200" dirty="0"/>
        </a:p>
      </dsp:txBody>
      <dsp:txXfrm>
        <a:off x="1546402" y="2799222"/>
        <a:ext cx="2084832" cy="19110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9" tIns="46479" rIns="92959" bIns="46479"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959" tIns="46479" rIns="92959" bIns="46479" rtlCol="0"/>
          <a:lstStyle>
            <a:lvl1pPr algn="r">
              <a:defRPr sz="1200"/>
            </a:lvl1pPr>
          </a:lstStyle>
          <a:p>
            <a:fld id="{24560488-09D5-46DF-A960-FC9FA72A451E}" type="datetimeFigureOut">
              <a:rPr lang="en-US" smtClean="0"/>
              <a:pPr/>
              <a:t>10/15/13</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2959" tIns="46479" rIns="92959"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59" tIns="46479" rIns="92959" bIns="46479" rtlCol="0" anchor="b"/>
          <a:lstStyle>
            <a:lvl1pPr algn="r">
              <a:defRPr sz="1200"/>
            </a:lvl1pPr>
          </a:lstStyle>
          <a:p>
            <a:fld id="{CB695B9C-1A49-4D9B-98AB-A71E6DCC2102}" type="slidenum">
              <a:rPr lang="en-US" smtClean="0"/>
              <a:pPr/>
              <a:t>‹#›</a:t>
            </a:fld>
            <a:endParaRPr lang="en-US"/>
          </a:p>
        </p:txBody>
      </p:sp>
    </p:spTree>
    <p:extLst>
      <p:ext uri="{BB962C8B-B14F-4D97-AF65-F5344CB8AC3E}">
        <p14:creationId xmlns:p14="http://schemas.microsoft.com/office/powerpoint/2010/main" val="7996101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9" tIns="46479" rIns="92959" bIns="46479"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9" tIns="46479" rIns="92959" bIns="46479" rtlCol="0"/>
          <a:lstStyle>
            <a:lvl1pPr algn="r">
              <a:defRPr sz="1200"/>
            </a:lvl1pPr>
          </a:lstStyle>
          <a:p>
            <a:fld id="{1C3CAD72-3864-40DD-85DA-CD6ECD24BDAE}" type="datetimeFigureOut">
              <a:rPr lang="en-US" smtClean="0"/>
              <a:pPr/>
              <a:t>10/15/13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79" rIns="92959"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79" rIns="92959"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4185"/>
          </a:xfrm>
          <a:prstGeom prst="rect">
            <a:avLst/>
          </a:prstGeom>
        </p:spPr>
        <p:txBody>
          <a:bodyPr vert="horz" lIns="92959" tIns="46479" rIns="92959"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9" tIns="46479" rIns="92959" bIns="46479" rtlCol="0" anchor="b"/>
          <a:lstStyle>
            <a:lvl1pPr algn="r">
              <a:defRPr sz="1200"/>
            </a:lvl1pPr>
          </a:lstStyle>
          <a:p>
            <a:fld id="{A653069E-F950-4B9C-8B12-CB94FBE1E693}" type="slidenum">
              <a:rPr lang="en-US" smtClean="0"/>
              <a:pPr/>
              <a:t>‹#›</a:t>
            </a:fld>
            <a:endParaRPr lang="en-US"/>
          </a:p>
        </p:txBody>
      </p:sp>
    </p:spTree>
    <p:extLst>
      <p:ext uri="{BB962C8B-B14F-4D97-AF65-F5344CB8AC3E}">
        <p14:creationId xmlns:p14="http://schemas.microsoft.com/office/powerpoint/2010/main" val="18087365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ECE31F-421C-4B19-8443-3301700B156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653069E-F950-4B9C-8B12-CB94FBE1E69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considering US 2005 dollars</a:t>
            </a:r>
            <a:r>
              <a:rPr lang="en-US" baseline="0" dirty="0" smtClean="0"/>
              <a:t> do not change the ranking that much, especially not for Germany and Italy</a:t>
            </a:r>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653069E-F950-4B9C-8B12-CB94FBE1E69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WEO </a:t>
            </a:r>
            <a:r>
              <a:rPr lang="en-US" baseline="0" dirty="0" err="1" smtClean="0"/>
              <a:t>oct</a:t>
            </a:r>
            <a:r>
              <a:rPr lang="en-US" baseline="0" dirty="0" smtClean="0"/>
              <a:t> 2013</a:t>
            </a:r>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53069E-F950-4B9C-8B12-CB94FBE1E69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53069E-F950-4B9C-8B12-CB94FBE1E69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53069E-F950-4B9C-8B12-CB94FBE1E69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653069E-F950-4B9C-8B12-CB94FBE1E69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653069E-F950-4B9C-8B12-CB94FBE1E693}"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53069E-F950-4B9C-8B12-CB94FBE1E6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countries (including</a:t>
            </a:r>
            <a:r>
              <a:rPr lang="en-US" baseline="0" dirty="0" smtClean="0"/>
              <a:t> France, excluding Germany) have experienced declining corporate ROA in 2010-2012</a:t>
            </a:r>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88">
              <a:defRPr/>
            </a:pPr>
            <a:r>
              <a:rPr lang="en-US" dirty="0" smtClean="0"/>
              <a:t>SMEs are the key industrial model in many countries, but in Italy</a:t>
            </a:r>
            <a:r>
              <a:rPr lang="en-US" baseline="0" dirty="0" smtClean="0"/>
              <a:t> this is outstanding</a:t>
            </a:r>
          </a:p>
          <a:p>
            <a:pPr defTabSz="929588">
              <a:defRPr/>
            </a:pPr>
            <a:endParaRPr lang="en-US" baseline="0" dirty="0" smtClean="0"/>
          </a:p>
          <a:p>
            <a:pPr defTabSz="929588">
              <a:defRPr/>
            </a:pPr>
            <a:r>
              <a:rPr lang="en-US" baseline="0" dirty="0" smtClean="0"/>
              <a:t>Data above are referred to 2010, before the major credit crunch (WEO </a:t>
            </a:r>
            <a:r>
              <a:rPr lang="en-US" baseline="0" dirty="0" err="1" smtClean="0"/>
              <a:t>oct</a:t>
            </a:r>
            <a:r>
              <a:rPr lang="en-US" baseline="0" dirty="0" smtClean="0"/>
              <a:t> 2013)</a:t>
            </a:r>
          </a:p>
          <a:p>
            <a:pPr defTabSz="929588">
              <a:defRPr/>
            </a:pPr>
            <a:endParaRPr lang="en-US" baseline="0" dirty="0" smtClean="0"/>
          </a:p>
          <a:p>
            <a:pPr defTabSz="929588">
              <a:defRPr/>
            </a:pPr>
            <a:endParaRPr lang="en-US" baseline="0" dirty="0" smtClean="0"/>
          </a:p>
          <a:p>
            <a:pPr defTabSz="929588">
              <a:defRPr/>
            </a:pPr>
            <a:endParaRPr lang="en-US" baseline="0" dirty="0" smtClean="0"/>
          </a:p>
          <a:p>
            <a:pPr defTabSz="929588">
              <a:defRPr/>
            </a:pPr>
            <a:endParaRPr lang="en-US" dirty="0" smtClean="0"/>
          </a:p>
          <a:p>
            <a:pPr defTabSz="929588">
              <a:defRPr/>
            </a:pPr>
            <a:endParaRPr lang="en-US" dirty="0" smtClean="0"/>
          </a:p>
          <a:p>
            <a:pPr defTabSz="92958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Italian corporate debt does not increase after 2009</a:t>
            </a:r>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WEO </a:t>
            </a:r>
            <a:r>
              <a:rPr lang="en-US" baseline="0" dirty="0" err="1" smtClean="0"/>
              <a:t>oct</a:t>
            </a:r>
            <a:r>
              <a:rPr lang="en-US" baseline="0" dirty="0" smtClean="0"/>
              <a:t> 2013</a:t>
            </a:r>
            <a:endParaRPr lang="en-US" dirty="0"/>
          </a:p>
        </p:txBody>
      </p:sp>
      <p:sp>
        <p:nvSpPr>
          <p:cNvPr id="4" name="Slide Number Placeholder 3"/>
          <p:cNvSpPr>
            <a:spLocks noGrp="1"/>
          </p:cNvSpPr>
          <p:nvPr>
            <p:ph type="sldNum" sz="quarter" idx="10"/>
          </p:nvPr>
        </p:nvSpPr>
        <p:spPr/>
        <p:txBody>
          <a:bodyPr/>
          <a:lstStyle/>
          <a:p>
            <a:fld id="{A653069E-F950-4B9C-8B12-CB94FBE1E6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6400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4.w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6.jpeg"/><Relationship Id="rId10"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8" Type="http://schemas.openxmlformats.org/officeDocument/2006/relationships/image" Target="../media/image22.jpeg"/><Relationship Id="rId19"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13.jpeg"/><Relationship Id="rId10"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1137792"/>
            <a:ext cx="8534400" cy="4315969"/>
          </a:xfrm>
          <a:prstGeom prst="rect">
            <a:avLst/>
          </a:prstGeom>
          <a:noFill/>
          <a:ln w="12700">
            <a:noFill/>
            <a:miter lim="800000"/>
            <a:headEnd/>
            <a:tailEnd/>
          </a:ln>
          <a:effectLst/>
        </p:spPr>
        <p:txBody>
          <a:bodyPr wrap="square" lIns="49234" tIns="49234" rIns="49234" bIns="49234" anchor="ctr">
            <a:spAutoFit/>
          </a:bodyPr>
          <a:lstStyle/>
          <a:p>
            <a:pPr algn="ctr" eaLnBrk="0" hangingPunct="0"/>
            <a:r>
              <a:rPr lang="en-US" sz="2800" dirty="0" smtClean="0">
                <a:latin typeface="Century" pitchFamily="18" charset="0"/>
              </a:rPr>
              <a:t>The </a:t>
            </a:r>
            <a:r>
              <a:rPr lang="en-US" sz="2800" dirty="0" err="1" smtClean="0">
                <a:latin typeface="Century" pitchFamily="18" charset="0"/>
              </a:rPr>
              <a:t>Eurocrisis</a:t>
            </a:r>
            <a:r>
              <a:rPr lang="en-US" sz="2800" dirty="0" smtClean="0">
                <a:latin typeface="Century" pitchFamily="18" charset="0"/>
              </a:rPr>
              <a:t> Minefield: Mapping the Way Out</a:t>
            </a:r>
          </a:p>
          <a:p>
            <a:pPr algn="ctr" eaLnBrk="0" hangingPunct="0"/>
            <a:r>
              <a:rPr lang="en-US" sz="2800" i="1" dirty="0" smtClean="0">
                <a:latin typeface="Century" pitchFamily="18" charset="0"/>
              </a:rPr>
              <a:t>Euro Area Institutional Framework, Crisis Causes and Policy Options</a:t>
            </a:r>
          </a:p>
          <a:p>
            <a:pPr algn="ctr" eaLnBrk="0" hangingPunct="0"/>
            <a:endParaRPr lang="en-US" sz="2800" i="1" dirty="0" smtClean="0">
              <a:latin typeface="Century" pitchFamily="18" charset="0"/>
            </a:endParaRPr>
          </a:p>
          <a:p>
            <a:pPr algn="ctr" eaLnBrk="0" hangingPunct="0"/>
            <a:r>
              <a:rPr lang="en-US" sz="2000" dirty="0" smtClean="0">
                <a:latin typeface="Century" pitchFamily="18" charset="0"/>
              </a:rPr>
              <a:t>Houston, Baker Institute</a:t>
            </a:r>
          </a:p>
          <a:p>
            <a:pPr algn="ctr" eaLnBrk="0" hangingPunct="0"/>
            <a:r>
              <a:rPr lang="en-US" sz="2000" dirty="0" smtClean="0">
                <a:latin typeface="Century" pitchFamily="18" charset="0"/>
              </a:rPr>
              <a:t>October 14, 2013</a:t>
            </a:r>
          </a:p>
          <a:p>
            <a:pPr algn="ctr" eaLnBrk="0" hangingPunct="0"/>
            <a:endParaRPr lang="en-US" sz="2500" b="1" dirty="0" smtClean="0">
              <a:latin typeface="Century" pitchFamily="18" charset="0"/>
            </a:endParaRPr>
          </a:p>
          <a:p>
            <a:pPr algn="ctr" eaLnBrk="0" hangingPunct="0"/>
            <a:endParaRPr lang="en-US" sz="2500" b="1" dirty="0" smtClean="0">
              <a:latin typeface="Century" pitchFamily="18" charset="0"/>
            </a:endParaRPr>
          </a:p>
          <a:p>
            <a:pPr algn="ctr" eaLnBrk="0" hangingPunct="0"/>
            <a:r>
              <a:rPr lang="en-US" sz="2000" b="1" dirty="0" smtClean="0">
                <a:latin typeface="Century" pitchFamily="18" charset="0"/>
              </a:rPr>
              <a:t>Andrea Montanino</a:t>
            </a:r>
          </a:p>
          <a:p>
            <a:pPr algn="ctr" eaLnBrk="0" hangingPunct="0"/>
            <a:endParaRPr lang="en-US" b="1" dirty="0" smtClean="0">
              <a:latin typeface="Century" pitchFamily="18" charset="0"/>
            </a:endParaRPr>
          </a:p>
          <a:p>
            <a:pPr algn="ctr" eaLnBrk="0" hangingPunct="0"/>
            <a:r>
              <a:rPr lang="en-US" dirty="0" smtClean="0">
                <a:latin typeface="Century" pitchFamily="18" charset="0"/>
              </a:rPr>
              <a:t>Executive Director</a:t>
            </a:r>
          </a:p>
          <a:p>
            <a:pPr algn="ctr" eaLnBrk="0" hangingPunct="0"/>
            <a:r>
              <a:rPr lang="en-US" dirty="0" smtClean="0">
                <a:latin typeface="Century" pitchFamily="18" charset="0"/>
              </a:rPr>
              <a:t>International Monetary Fund</a:t>
            </a:r>
          </a:p>
        </p:txBody>
      </p:sp>
      <p:pic>
        <p:nvPicPr>
          <p:cNvPr id="7"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295400" y="1600200"/>
            <a:ext cx="3276600" cy="369332"/>
          </a:xfrm>
          <a:prstGeom prst="rect">
            <a:avLst/>
          </a:prstGeom>
          <a:solidFill>
            <a:schemeClr val="bg1"/>
          </a:solidFill>
        </p:spPr>
        <p:txBody>
          <a:bodyPr wrap="square" rtlCol="0">
            <a:spAutoFit/>
          </a:bodyPr>
          <a:lstStyle/>
          <a:p>
            <a:r>
              <a:rPr lang="en-US" dirty="0" smtClean="0">
                <a:latin typeface="Century" pitchFamily="18" charset="0"/>
              </a:rPr>
              <a:t>Markets could count on: </a:t>
            </a:r>
            <a:endParaRPr lang="en-US" dirty="0"/>
          </a:p>
        </p:txBody>
      </p:sp>
      <p:sp>
        <p:nvSpPr>
          <p:cNvPr id="37" name="TextBox 36"/>
          <p:cNvSpPr txBox="1"/>
          <p:nvPr/>
        </p:nvSpPr>
        <p:spPr>
          <a:xfrm>
            <a:off x="7848600" y="3810000"/>
            <a:ext cx="184731" cy="369332"/>
          </a:xfrm>
          <a:prstGeom prst="rect">
            <a:avLst/>
          </a:prstGeom>
          <a:noFill/>
        </p:spPr>
        <p:txBody>
          <a:bodyPr wrap="none" rtlCol="0">
            <a:spAutoFit/>
          </a:bodyPr>
          <a:lstStyle/>
          <a:p>
            <a:pPr algn="ctr"/>
            <a:endParaRPr lang="en-US"/>
          </a:p>
        </p:txBody>
      </p:sp>
      <p:sp>
        <p:nvSpPr>
          <p:cNvPr id="35" name="TextBox 34"/>
          <p:cNvSpPr txBox="1"/>
          <p:nvPr/>
        </p:nvSpPr>
        <p:spPr>
          <a:xfrm>
            <a:off x="381000" y="152400"/>
            <a:ext cx="8991600" cy="1446550"/>
          </a:xfrm>
          <a:prstGeom prst="rect">
            <a:avLst/>
          </a:prstGeom>
          <a:noFill/>
        </p:spPr>
        <p:txBody>
          <a:bodyPr wrap="square" rtlCol="0">
            <a:spAutoFit/>
          </a:bodyPr>
          <a:lstStyle/>
          <a:p>
            <a:r>
              <a:rPr lang="en-US" sz="2000" b="1" i="1" dirty="0" smtClean="0">
                <a:latin typeface="Century" pitchFamily="18" charset="0"/>
              </a:rPr>
              <a:t>Strength elements                </a:t>
            </a:r>
            <a:r>
              <a:rPr lang="en-US" sz="2400" b="1" dirty="0" smtClean="0">
                <a:latin typeface="Century" pitchFamily="18" charset="0"/>
              </a:rPr>
              <a:t>But euro-economies could count on 				past and present key elements…</a:t>
            </a:r>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
        <p:nvSpPr>
          <p:cNvPr id="38" name="Rectangle 37"/>
          <p:cNvSpPr/>
          <p:nvPr/>
        </p:nvSpPr>
        <p:spPr>
          <a:xfrm>
            <a:off x="1295400" y="3505200"/>
            <a:ext cx="7086600" cy="1754326"/>
          </a:xfrm>
          <a:prstGeom prst="rect">
            <a:avLst/>
          </a:prstGeom>
        </p:spPr>
        <p:txBody>
          <a:bodyPr wrap="square">
            <a:spAutoFit/>
          </a:bodyPr>
          <a:lstStyle/>
          <a:p>
            <a:pPr algn="just"/>
            <a:r>
              <a:rPr lang="en-US" dirty="0" smtClean="0">
                <a:latin typeface="Century" pitchFamily="18" charset="0"/>
              </a:rPr>
              <a:t>Solid, long-standing and determined </a:t>
            </a:r>
            <a:r>
              <a:rPr lang="en-US" b="1" i="1" dirty="0" smtClean="0">
                <a:latin typeface="Century" pitchFamily="18" charset="0"/>
              </a:rPr>
              <a:t>institutions</a:t>
            </a:r>
            <a:r>
              <a:rPr lang="en-US" dirty="0" smtClean="0">
                <a:latin typeface="Century" pitchFamily="18" charset="0"/>
              </a:rPr>
              <a:t>:</a:t>
            </a:r>
          </a:p>
          <a:p>
            <a:pPr lvl="2" algn="just">
              <a:buFont typeface="Arial" pitchFamily="34" charset="0"/>
              <a:buChar char="•"/>
            </a:pPr>
            <a:r>
              <a:rPr lang="en-US" dirty="0" smtClean="0">
                <a:latin typeface="Century" pitchFamily="18" charset="0"/>
              </a:rPr>
              <a:t>European Council  -&gt; Political commitments </a:t>
            </a:r>
          </a:p>
          <a:p>
            <a:pPr lvl="2" algn="just">
              <a:buFont typeface="Arial" pitchFamily="34" charset="0"/>
              <a:buChar char="•"/>
            </a:pPr>
            <a:r>
              <a:rPr lang="en-US" dirty="0" smtClean="0">
                <a:latin typeface="Century" pitchFamily="18" charset="0"/>
              </a:rPr>
              <a:t>European Commission -&gt; Policy enforcement</a:t>
            </a:r>
          </a:p>
          <a:p>
            <a:pPr lvl="2" algn="just">
              <a:buFont typeface="Arial" pitchFamily="34" charset="0"/>
              <a:buChar char="•"/>
            </a:pPr>
            <a:r>
              <a:rPr lang="en-US" dirty="0" smtClean="0">
                <a:latin typeface="Century" pitchFamily="18" charset="0"/>
              </a:rPr>
              <a:t>European Central Bank -&gt; Monetary intervention</a:t>
            </a:r>
          </a:p>
          <a:p>
            <a:pPr lvl="2" algn="just">
              <a:buFont typeface="Arial" pitchFamily="34" charset="0"/>
              <a:buChar char="•"/>
            </a:pPr>
            <a:r>
              <a:rPr lang="en-US" dirty="0" smtClean="0">
                <a:latin typeface="Century" pitchFamily="18" charset="0"/>
              </a:rPr>
              <a:t>National Central Banks -&gt; Supervision</a:t>
            </a:r>
          </a:p>
          <a:p>
            <a:pPr lvl="2" algn="just">
              <a:buFont typeface="Arial" pitchFamily="34" charset="0"/>
              <a:buChar char="•"/>
            </a:pPr>
            <a:r>
              <a:rPr lang="en-US" dirty="0" smtClean="0">
                <a:latin typeface="Century" pitchFamily="18" charset="0"/>
              </a:rPr>
              <a:t>European Investment Bank -&gt; Lending support</a:t>
            </a:r>
          </a:p>
        </p:txBody>
      </p:sp>
      <p:sp>
        <p:nvSpPr>
          <p:cNvPr id="40" name="Rectangle 39"/>
          <p:cNvSpPr/>
          <p:nvPr/>
        </p:nvSpPr>
        <p:spPr>
          <a:xfrm>
            <a:off x="1295400" y="2514600"/>
            <a:ext cx="6869188" cy="646331"/>
          </a:xfrm>
          <a:prstGeom prst="rect">
            <a:avLst/>
          </a:prstGeom>
        </p:spPr>
        <p:txBody>
          <a:bodyPr wrap="none">
            <a:spAutoFit/>
          </a:bodyPr>
          <a:lstStyle/>
          <a:p>
            <a:r>
              <a:rPr lang="en-US" dirty="0" smtClean="0">
                <a:latin typeface="Century" pitchFamily="18" charset="0"/>
              </a:rPr>
              <a:t>Diversified economies with a strong </a:t>
            </a:r>
            <a:r>
              <a:rPr lang="en-US" b="1" i="1" dirty="0" smtClean="0">
                <a:latin typeface="Century" pitchFamily="18" charset="0"/>
              </a:rPr>
              <a:t>industrial component</a:t>
            </a:r>
            <a:r>
              <a:rPr lang="en-US" dirty="0" smtClean="0">
                <a:latin typeface="Century" pitchFamily="18" charset="0"/>
              </a:rPr>
              <a:t> and </a:t>
            </a:r>
          </a:p>
          <a:p>
            <a:r>
              <a:rPr lang="en-US" dirty="0" smtClean="0">
                <a:latin typeface="Century" pitchFamily="18" charset="0"/>
              </a:rPr>
              <a:t>well-developed </a:t>
            </a:r>
            <a:r>
              <a:rPr lang="en-US" b="1" i="1" dirty="0" smtClean="0">
                <a:latin typeface="Century" pitchFamily="18" charset="0"/>
              </a:rPr>
              <a:t>financial markets </a:t>
            </a:r>
            <a:endParaRPr lang="en-US" b="1" i="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381000" y="152400"/>
            <a:ext cx="8763000" cy="1661993"/>
          </a:xfrm>
          <a:prstGeom prst="rect">
            <a:avLst/>
          </a:prstGeom>
          <a:noFill/>
        </p:spPr>
        <p:txBody>
          <a:bodyPr wrap="square" rtlCol="0">
            <a:spAutoFit/>
          </a:bodyPr>
          <a:lstStyle/>
          <a:p>
            <a:r>
              <a:rPr lang="en-US" sz="2000" b="1" i="1" dirty="0" smtClean="0">
                <a:latin typeface="Century" pitchFamily="18" charset="0"/>
              </a:rPr>
              <a:t>Strength elements</a:t>
            </a:r>
            <a:r>
              <a:rPr lang="en-US" sz="2000" i="1" dirty="0" smtClean="0">
                <a:latin typeface="Century" pitchFamily="18" charset="0"/>
              </a:rPr>
              <a:t>          		… </a:t>
            </a:r>
            <a:r>
              <a:rPr lang="en-US" sz="2400" b="1" dirty="0" smtClean="0">
                <a:latin typeface="Century" pitchFamily="18" charset="0"/>
              </a:rPr>
              <a:t>like manufacturing….</a:t>
            </a:r>
          </a:p>
          <a:p>
            <a:pPr marL="0" lvl="1" algn="ctr"/>
            <a:endParaRPr lang="en-US" b="1" dirty="0" smtClean="0">
              <a:latin typeface="Century" pitchFamily="18" charset="0"/>
            </a:endParaRPr>
          </a:p>
          <a:p>
            <a:pPr algn="ctr"/>
            <a:r>
              <a:rPr lang="en-US" sz="2000" b="1" dirty="0" smtClean="0">
                <a:latin typeface="Century" pitchFamily="18" charset="0"/>
              </a:rPr>
              <a:t> </a:t>
            </a:r>
          </a:p>
          <a:p>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
        <p:nvSpPr>
          <p:cNvPr id="10" name="TextBox 9"/>
          <p:cNvSpPr txBox="1"/>
          <p:nvPr/>
        </p:nvSpPr>
        <p:spPr>
          <a:xfrm>
            <a:off x="5562600" y="5486400"/>
            <a:ext cx="2514600" cy="646331"/>
          </a:xfrm>
          <a:prstGeom prst="rect">
            <a:avLst/>
          </a:prstGeom>
          <a:noFill/>
        </p:spPr>
        <p:txBody>
          <a:bodyPr wrap="square" rtlCol="0">
            <a:spAutoFit/>
          </a:bodyPr>
          <a:lstStyle/>
          <a:p>
            <a:r>
              <a:rPr lang="en-US" b="1" dirty="0" smtClean="0">
                <a:latin typeface="Century" pitchFamily="18" charset="0"/>
              </a:rPr>
              <a:t>Source: World Bank</a:t>
            </a:r>
          </a:p>
          <a:p>
            <a:endParaRPr lang="en-US" dirty="0"/>
          </a:p>
        </p:txBody>
      </p:sp>
      <p:sp>
        <p:nvSpPr>
          <p:cNvPr id="11" name="TextBox 10"/>
          <p:cNvSpPr txBox="1"/>
          <p:nvPr/>
        </p:nvSpPr>
        <p:spPr>
          <a:xfrm>
            <a:off x="5486400" y="1447800"/>
            <a:ext cx="2819400" cy="1200329"/>
          </a:xfrm>
          <a:prstGeom prst="rect">
            <a:avLst/>
          </a:prstGeom>
          <a:noFill/>
        </p:spPr>
        <p:txBody>
          <a:bodyPr wrap="square" rtlCol="0">
            <a:spAutoFit/>
          </a:bodyPr>
          <a:lstStyle/>
          <a:p>
            <a:pPr algn="ctr"/>
            <a:r>
              <a:rPr lang="en-US" b="1" dirty="0" smtClean="0">
                <a:latin typeface="Century" pitchFamily="18" charset="0"/>
              </a:rPr>
              <a:t>Top 10 Manufacturers, by Value Added (current US$)</a:t>
            </a:r>
          </a:p>
          <a:p>
            <a:endParaRPr lang="en-US" dirty="0"/>
          </a:p>
        </p:txBody>
      </p:sp>
      <p:pic>
        <p:nvPicPr>
          <p:cNvPr id="7210" name="Picture 42"/>
          <p:cNvPicPr>
            <a:picLocks noChangeAspect="1" noChangeArrowheads="1"/>
          </p:cNvPicPr>
          <p:nvPr/>
        </p:nvPicPr>
        <p:blipFill>
          <a:blip r:embed="rId4" cstate="print"/>
          <a:srcRect/>
          <a:stretch>
            <a:fillRect/>
          </a:stretch>
        </p:blipFill>
        <p:spPr bwMode="auto">
          <a:xfrm>
            <a:off x="838200" y="1295400"/>
            <a:ext cx="4687886" cy="4838700"/>
          </a:xfrm>
          <a:prstGeom prst="rect">
            <a:avLst/>
          </a:prstGeom>
          <a:noFill/>
          <a:ln w="9525">
            <a:noFill/>
            <a:miter lim="800000"/>
            <a:headEnd/>
            <a:tailEnd/>
          </a:ln>
          <a:effectLst/>
        </p:spPr>
      </p:pic>
      <p:cxnSp>
        <p:nvCxnSpPr>
          <p:cNvPr id="53" name="Straight Arrow Connector 52"/>
          <p:cNvCxnSpPr/>
          <p:nvPr/>
        </p:nvCxnSpPr>
        <p:spPr>
          <a:xfrm>
            <a:off x="1600200" y="2438400"/>
            <a:ext cx="1371600" cy="3810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600200" y="3429000"/>
            <a:ext cx="1371600" cy="3810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715000" y="3276600"/>
            <a:ext cx="2286000" cy="369332"/>
          </a:xfrm>
          <a:prstGeom prst="rect">
            <a:avLst/>
          </a:prstGeom>
          <a:noFill/>
        </p:spPr>
        <p:txBody>
          <a:bodyPr wrap="square" rtlCol="0">
            <a:spAutoFit/>
          </a:bodyPr>
          <a:lstStyle/>
          <a:p>
            <a:r>
              <a:rPr lang="en-US" dirty="0" smtClean="0">
                <a:latin typeface="Century" pitchFamily="18" charset="0"/>
              </a:rPr>
              <a:t>EMEs abrupt rise</a:t>
            </a:r>
            <a:endParaRPr lang="en-US" dirty="0">
              <a:latin typeface="Century" pitchFamily="18" charset="0"/>
            </a:endParaRPr>
          </a:p>
        </p:txBody>
      </p:sp>
      <p:cxnSp>
        <p:nvCxnSpPr>
          <p:cNvPr id="59" name="Straight Arrow Connector 58"/>
          <p:cNvCxnSpPr>
            <a:stCxn id="57" idx="1"/>
          </p:cNvCxnSpPr>
          <p:nvPr/>
        </p:nvCxnSpPr>
        <p:spPr>
          <a:xfrm flipH="1" flipV="1">
            <a:off x="3962400" y="1600200"/>
            <a:ext cx="1752600" cy="1861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7" idx="1"/>
          </p:cNvCxnSpPr>
          <p:nvPr/>
        </p:nvCxnSpPr>
        <p:spPr>
          <a:xfrm flipH="1">
            <a:off x="4038600" y="3461266"/>
            <a:ext cx="1676400" cy="272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7" idx="1"/>
          </p:cNvCxnSpPr>
          <p:nvPr/>
        </p:nvCxnSpPr>
        <p:spPr>
          <a:xfrm flipH="1">
            <a:off x="4114800" y="3461266"/>
            <a:ext cx="1600200" cy="1186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7" idx="1"/>
          </p:cNvCxnSpPr>
          <p:nvPr/>
        </p:nvCxnSpPr>
        <p:spPr>
          <a:xfrm flipH="1">
            <a:off x="4114800" y="3461266"/>
            <a:ext cx="1600200" cy="2221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38200" y="990600"/>
            <a:ext cx="1066800" cy="369332"/>
          </a:xfrm>
          <a:prstGeom prst="rect">
            <a:avLst/>
          </a:prstGeom>
          <a:noFill/>
        </p:spPr>
        <p:txBody>
          <a:bodyPr wrap="square" rtlCol="0">
            <a:spAutoFit/>
          </a:bodyPr>
          <a:lstStyle/>
          <a:p>
            <a:r>
              <a:rPr lang="en-US" dirty="0" smtClean="0"/>
              <a:t>2000</a:t>
            </a:r>
            <a:endParaRPr lang="en-US" dirty="0"/>
          </a:p>
        </p:txBody>
      </p:sp>
      <p:sp>
        <p:nvSpPr>
          <p:cNvPr id="91" name="TextBox 90"/>
          <p:cNvSpPr txBox="1"/>
          <p:nvPr/>
        </p:nvSpPr>
        <p:spPr>
          <a:xfrm>
            <a:off x="3048000" y="990600"/>
            <a:ext cx="990600" cy="369332"/>
          </a:xfrm>
          <a:prstGeom prst="rect">
            <a:avLst/>
          </a:prstGeom>
          <a:noFill/>
        </p:spPr>
        <p:txBody>
          <a:bodyPr wrap="square" rtlCol="0">
            <a:spAutoFit/>
          </a:bodyPr>
          <a:lstStyle/>
          <a:p>
            <a:r>
              <a:rPr lang="en-US" dirty="0" smtClean="0"/>
              <a:t>2010</a:t>
            </a:r>
            <a:endParaRPr lang="en-US" dirty="0"/>
          </a:p>
        </p:txBody>
      </p:sp>
      <p:sp>
        <p:nvSpPr>
          <p:cNvPr id="92" name="TextBox 91"/>
          <p:cNvSpPr txBox="1"/>
          <p:nvPr/>
        </p:nvSpPr>
        <p:spPr>
          <a:xfrm>
            <a:off x="5715000" y="3733800"/>
            <a:ext cx="3048000" cy="1200329"/>
          </a:xfrm>
          <a:prstGeom prst="rect">
            <a:avLst/>
          </a:prstGeom>
          <a:noFill/>
        </p:spPr>
        <p:txBody>
          <a:bodyPr wrap="square" rtlCol="0">
            <a:spAutoFit/>
          </a:bodyPr>
          <a:lstStyle/>
          <a:p>
            <a:r>
              <a:rPr lang="en-US" b="1" dirty="0" smtClean="0">
                <a:latin typeface="Century" pitchFamily="18" charset="0"/>
              </a:rPr>
              <a:t>Despite BRICs’ role, Germany and Italy remain in the top 5 manufacturer chart!</a:t>
            </a:r>
            <a:endParaRPr lang="en-US"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linds(horizontal)">
                                      <p:cBhvr>
                                        <p:cTn id="12" dur="500"/>
                                        <p:tgtEl>
                                          <p:spTgt spid="6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blinds(horizontal)">
                                      <p:cBhvr>
                                        <p:cTn id="15" dur="500"/>
                                        <p:tgtEl>
                                          <p:spTgt spid="91"/>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7210"/>
                                        </p:tgtEl>
                                        <p:attrNameLst>
                                          <p:attrName>style.visibility</p:attrName>
                                        </p:attrNameLst>
                                      </p:cBhvr>
                                      <p:to>
                                        <p:strVal val="visible"/>
                                      </p:to>
                                    </p:set>
                                    <p:animEffect transition="in" filter="blinds(horizontal)">
                                      <p:cBhvr>
                                        <p:cTn id="19" dur="500"/>
                                        <p:tgtEl>
                                          <p:spTgt spid="72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linds(horizontal)">
                                      <p:cBhvr>
                                        <p:cTn id="27" dur="500"/>
                                        <p:tgtEl>
                                          <p:spTgt spid="53"/>
                                        </p:tgtEl>
                                      </p:cBhvr>
                                    </p:animEffect>
                                  </p:childTnLst>
                                </p:cTn>
                              </p:par>
                              <p:par>
                                <p:cTn id="28" presetID="3" presetClass="entr" presetSubtype="10"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linds(horizontal)">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blinds(horizontal)">
                                      <p:cBhvr>
                                        <p:cTn id="35" dur="500"/>
                                        <p:tgtEl>
                                          <p:spTgt spid="57"/>
                                        </p:tgtEl>
                                      </p:cBhvr>
                                    </p:animEffect>
                                  </p:childTnLst>
                                </p:cTn>
                              </p:par>
                              <p:par>
                                <p:cTn id="36" presetID="3" presetClass="entr" presetSubtype="1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blinds(horizontal)">
                                      <p:cBhvr>
                                        <p:cTn id="38" dur="500"/>
                                        <p:tgtEl>
                                          <p:spTgt spid="59"/>
                                        </p:tgtEl>
                                      </p:cBhvr>
                                    </p:animEffect>
                                  </p:childTnLst>
                                </p:cTn>
                              </p:par>
                              <p:par>
                                <p:cTn id="39" presetID="3" presetClass="entr" presetSubtype="1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linds(horizontal)">
                                      <p:cBhvr>
                                        <p:cTn id="41" dur="500"/>
                                        <p:tgtEl>
                                          <p:spTgt spid="61"/>
                                        </p:tgtEl>
                                      </p:cBhvr>
                                    </p:animEffect>
                                  </p:childTnLst>
                                </p:cTn>
                              </p:par>
                              <p:par>
                                <p:cTn id="42" presetID="3" presetClass="entr" presetSubtype="1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blinds(horizontal)">
                                      <p:cBhvr>
                                        <p:cTn id="44" dur="500"/>
                                        <p:tgtEl>
                                          <p:spTgt spid="63"/>
                                        </p:tgtEl>
                                      </p:cBhvr>
                                    </p:animEffect>
                                  </p:childTnLst>
                                </p:cTn>
                              </p:par>
                              <p:par>
                                <p:cTn id="45" presetID="3" presetClass="entr" presetSubtype="1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linds(horizontal)">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blinds(horizontal)">
                                      <p:cBhvr>
                                        <p:cTn id="5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7" grpId="0"/>
      <p:bldP spid="69"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12</a:t>
            </a:fld>
            <a:endParaRPr lang="en-US"/>
          </a:p>
        </p:txBody>
      </p:sp>
      <p:sp>
        <p:nvSpPr>
          <p:cNvPr id="10" name="TextBox 9"/>
          <p:cNvSpPr txBox="1"/>
          <p:nvPr/>
        </p:nvSpPr>
        <p:spPr>
          <a:xfrm>
            <a:off x="381000" y="152400"/>
            <a:ext cx="8763000" cy="2031325"/>
          </a:xfrm>
          <a:prstGeom prst="rect">
            <a:avLst/>
          </a:prstGeom>
          <a:noFill/>
        </p:spPr>
        <p:txBody>
          <a:bodyPr wrap="square" rtlCol="0">
            <a:spAutoFit/>
          </a:bodyPr>
          <a:lstStyle/>
          <a:p>
            <a:r>
              <a:rPr lang="en-US" sz="2000" b="1" i="1" dirty="0" smtClean="0">
                <a:latin typeface="Century" pitchFamily="18" charset="0"/>
              </a:rPr>
              <a:t>Strength elements</a:t>
            </a:r>
            <a:r>
              <a:rPr lang="en-US" sz="2000" i="1" dirty="0" smtClean="0">
                <a:latin typeface="Century" pitchFamily="18" charset="0"/>
              </a:rPr>
              <a:t>                                      </a:t>
            </a:r>
            <a:r>
              <a:rPr lang="en-US" sz="2400" b="1" dirty="0" smtClean="0">
                <a:latin typeface="Century" pitchFamily="18" charset="0"/>
              </a:rPr>
              <a:t>…and firms that could 				     successfully exploit new markets…</a:t>
            </a:r>
          </a:p>
          <a:p>
            <a:pPr marL="0" lvl="1" algn="ctr"/>
            <a:endParaRPr lang="en-US" b="1" dirty="0" smtClean="0">
              <a:latin typeface="Century" pitchFamily="18" charset="0"/>
            </a:endParaRPr>
          </a:p>
          <a:p>
            <a:pPr algn="ctr"/>
            <a:r>
              <a:rPr lang="en-US" sz="2000" b="1" dirty="0" smtClean="0">
                <a:latin typeface="Century" pitchFamily="18" charset="0"/>
              </a:rPr>
              <a:t> </a:t>
            </a:r>
          </a:p>
          <a:p>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grpSp>
        <p:nvGrpSpPr>
          <p:cNvPr id="2052" name="Group 4"/>
          <p:cNvGrpSpPr>
            <a:grpSpLocks noChangeAspect="1"/>
          </p:cNvGrpSpPr>
          <p:nvPr/>
        </p:nvGrpSpPr>
        <p:grpSpPr bwMode="auto">
          <a:xfrm>
            <a:off x="685800" y="1828800"/>
            <a:ext cx="3586163" cy="4069000"/>
            <a:chOff x="240" y="864"/>
            <a:chExt cx="2451" cy="2781"/>
          </a:xfrm>
          <a:effectLst>
            <a:outerShdw blurRad="50800" dist="38100" dir="16200000" rotWithShape="0">
              <a:prstClr val="black">
                <a:alpha val="40000"/>
              </a:prstClr>
            </a:outerShdw>
          </a:effectLst>
        </p:grpSpPr>
        <p:sp>
          <p:nvSpPr>
            <p:cNvPr id="2051" name="AutoShape 3"/>
            <p:cNvSpPr>
              <a:spLocks noChangeAspect="1" noChangeArrowheads="1" noTextEdit="1"/>
            </p:cNvSpPr>
            <p:nvPr/>
          </p:nvSpPr>
          <p:spPr bwMode="auto">
            <a:xfrm>
              <a:off x="240" y="864"/>
              <a:ext cx="2448" cy="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Rectangle 5"/>
            <p:cNvSpPr>
              <a:spLocks noChangeArrowheads="1"/>
            </p:cNvSpPr>
            <p:nvPr/>
          </p:nvSpPr>
          <p:spPr bwMode="auto">
            <a:xfrm>
              <a:off x="243" y="867"/>
              <a:ext cx="2448" cy="277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1068" y="1206"/>
              <a:ext cx="1575" cy="2187"/>
            </a:xfrm>
            <a:custGeom>
              <a:avLst/>
              <a:gdLst/>
              <a:ahLst/>
              <a:cxnLst>
                <a:cxn ang="0">
                  <a:pos x="0" y="5226"/>
                </a:cxn>
                <a:cxn ang="0">
                  <a:pos x="3594" y="3825"/>
                </a:cxn>
                <a:cxn ang="0">
                  <a:pos x="2193" y="231"/>
                </a:cxn>
                <a:cxn ang="0">
                  <a:pos x="1096" y="0"/>
                </a:cxn>
                <a:cxn ang="0">
                  <a:pos x="1096" y="2728"/>
                </a:cxn>
                <a:cxn ang="0">
                  <a:pos x="0" y="5226"/>
                </a:cxn>
              </a:cxnLst>
              <a:rect l="0" t="0" r="r" b="b"/>
              <a:pathLst>
                <a:path w="4200" h="5832">
                  <a:moveTo>
                    <a:pt x="0" y="5226"/>
                  </a:moveTo>
                  <a:cubicBezTo>
                    <a:pt x="1379" y="5832"/>
                    <a:pt x="2989" y="5205"/>
                    <a:pt x="3594" y="3825"/>
                  </a:cubicBezTo>
                  <a:cubicBezTo>
                    <a:pt x="4200" y="2446"/>
                    <a:pt x="3573" y="836"/>
                    <a:pt x="2193" y="231"/>
                  </a:cubicBezTo>
                  <a:cubicBezTo>
                    <a:pt x="1847" y="79"/>
                    <a:pt x="1474" y="0"/>
                    <a:pt x="1096" y="0"/>
                  </a:cubicBezTo>
                  <a:lnTo>
                    <a:pt x="1096" y="2728"/>
                  </a:lnTo>
                  <a:lnTo>
                    <a:pt x="0" y="5226"/>
                  </a:ln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noEditPoints="1"/>
            </p:cNvSpPr>
            <p:nvPr/>
          </p:nvSpPr>
          <p:spPr bwMode="auto">
            <a:xfrm>
              <a:off x="1065" y="1203"/>
              <a:ext cx="1440" cy="2052"/>
            </a:xfrm>
            <a:custGeom>
              <a:avLst/>
              <a:gdLst/>
              <a:ahLst/>
              <a:cxnLst>
                <a:cxn ang="0">
                  <a:pos x="11" y="5227"/>
                </a:cxn>
                <a:cxn ang="0">
                  <a:pos x="272" y="5326"/>
                </a:cxn>
                <a:cxn ang="0">
                  <a:pos x="536" y="5397"/>
                </a:cxn>
                <a:cxn ang="0">
                  <a:pos x="802" y="5441"/>
                </a:cxn>
                <a:cxn ang="0">
                  <a:pos x="1067" y="5457"/>
                </a:cxn>
                <a:cxn ang="0">
                  <a:pos x="1331" y="5448"/>
                </a:cxn>
                <a:cxn ang="0">
                  <a:pos x="1591" y="5414"/>
                </a:cxn>
                <a:cxn ang="0">
                  <a:pos x="1846" y="5355"/>
                </a:cxn>
                <a:cxn ang="0">
                  <a:pos x="2331" y="5165"/>
                </a:cxn>
                <a:cxn ang="0">
                  <a:pos x="2774" y="4885"/>
                </a:cxn>
                <a:cxn ang="0">
                  <a:pos x="3159" y="4522"/>
                </a:cxn>
                <a:cxn ang="0">
                  <a:pos x="3471" y="4079"/>
                </a:cxn>
                <a:cxn ang="0">
                  <a:pos x="3648" y="3700"/>
                </a:cxn>
                <a:cxn ang="0">
                  <a:pos x="3733" y="3438"/>
                </a:cxn>
                <a:cxn ang="0">
                  <a:pos x="3791" y="3173"/>
                </a:cxn>
                <a:cxn ang="0">
                  <a:pos x="3821" y="2908"/>
                </a:cxn>
                <a:cxn ang="0">
                  <a:pos x="3823" y="2643"/>
                </a:cxn>
                <a:cxn ang="0">
                  <a:pos x="3802" y="2380"/>
                </a:cxn>
                <a:cxn ang="0">
                  <a:pos x="3755" y="2123"/>
                </a:cxn>
                <a:cxn ang="0">
                  <a:pos x="3639" y="1749"/>
                </a:cxn>
                <a:cxn ang="0">
                  <a:pos x="3404" y="1282"/>
                </a:cxn>
                <a:cxn ang="0">
                  <a:pos x="3081" y="868"/>
                </a:cxn>
                <a:cxn ang="0">
                  <a:pos x="2678" y="518"/>
                </a:cxn>
                <a:cxn ang="0">
                  <a:pos x="2198" y="247"/>
                </a:cxn>
                <a:cxn ang="0">
                  <a:pos x="1935" y="147"/>
                </a:cxn>
                <a:cxn ang="0">
                  <a:pos x="1664" y="75"/>
                </a:cxn>
                <a:cxn ang="0">
                  <a:pos x="1385" y="31"/>
                </a:cxn>
                <a:cxn ang="0">
                  <a:pos x="1104" y="16"/>
                </a:cxn>
                <a:cxn ang="0">
                  <a:pos x="1112" y="2736"/>
                </a:cxn>
                <a:cxn ang="0">
                  <a:pos x="16" y="5238"/>
                </a:cxn>
                <a:cxn ang="0">
                  <a:pos x="1096" y="2736"/>
                </a:cxn>
                <a:cxn ang="0">
                  <a:pos x="1099" y="3"/>
                </a:cxn>
                <a:cxn ang="0">
                  <a:pos x="1246" y="4"/>
                </a:cxn>
                <a:cxn ang="0">
                  <a:pos x="1528" y="34"/>
                </a:cxn>
                <a:cxn ang="0">
                  <a:pos x="1805" y="92"/>
                </a:cxn>
                <a:cxn ang="0">
                  <a:pos x="2074" y="178"/>
                </a:cxn>
                <a:cxn ang="0">
                  <a:pos x="2456" y="358"/>
                </a:cxn>
                <a:cxn ang="0">
                  <a:pos x="2901" y="672"/>
                </a:cxn>
                <a:cxn ang="0">
                  <a:pos x="3266" y="1059"/>
                </a:cxn>
                <a:cxn ang="0">
                  <a:pos x="3548" y="1504"/>
                </a:cxn>
                <a:cxn ang="0">
                  <a:pos x="3738" y="1993"/>
                </a:cxn>
                <a:cxn ang="0">
                  <a:pos x="3797" y="2248"/>
                </a:cxn>
                <a:cxn ang="0">
                  <a:pos x="3832" y="2510"/>
                </a:cxn>
                <a:cxn ang="0">
                  <a:pos x="3841" y="2776"/>
                </a:cxn>
                <a:cxn ang="0">
                  <a:pos x="3824" y="3043"/>
                </a:cxn>
                <a:cxn ang="0">
                  <a:pos x="3780" y="3309"/>
                </a:cxn>
                <a:cxn ang="0">
                  <a:pos x="3709" y="3575"/>
                </a:cxn>
                <a:cxn ang="0">
                  <a:pos x="3610" y="3837"/>
                </a:cxn>
                <a:cxn ang="0">
                  <a:pos x="3337" y="4319"/>
                </a:cxn>
                <a:cxn ang="0">
                  <a:pos x="2985" y="4726"/>
                </a:cxn>
                <a:cxn ang="0">
                  <a:pos x="2567" y="5050"/>
                </a:cxn>
                <a:cxn ang="0">
                  <a:pos x="2098" y="5286"/>
                </a:cxn>
                <a:cxn ang="0">
                  <a:pos x="1722" y="5402"/>
                </a:cxn>
                <a:cxn ang="0">
                  <a:pos x="1463" y="5449"/>
                </a:cxn>
                <a:cxn ang="0">
                  <a:pos x="1200" y="5471"/>
                </a:cxn>
                <a:cxn ang="0">
                  <a:pos x="933" y="5468"/>
                </a:cxn>
                <a:cxn ang="0">
                  <a:pos x="666" y="5438"/>
                </a:cxn>
                <a:cxn ang="0">
                  <a:pos x="399" y="5380"/>
                </a:cxn>
                <a:cxn ang="0">
                  <a:pos x="135" y="5295"/>
                </a:cxn>
                <a:cxn ang="0">
                  <a:pos x="1" y="5237"/>
                </a:cxn>
                <a:cxn ang="0">
                  <a:pos x="1097" y="2733"/>
                </a:cxn>
              </a:cxnLst>
              <a:rect l="0" t="0" r="r" b="b"/>
              <a:pathLst>
                <a:path w="3841" h="5473">
                  <a:moveTo>
                    <a:pt x="16" y="5238"/>
                  </a:moveTo>
                  <a:lnTo>
                    <a:pt x="11" y="5227"/>
                  </a:lnTo>
                  <a:lnTo>
                    <a:pt x="141" y="5280"/>
                  </a:lnTo>
                  <a:lnTo>
                    <a:pt x="272" y="5326"/>
                  </a:lnTo>
                  <a:lnTo>
                    <a:pt x="404" y="5365"/>
                  </a:lnTo>
                  <a:lnTo>
                    <a:pt x="536" y="5397"/>
                  </a:lnTo>
                  <a:lnTo>
                    <a:pt x="669" y="5423"/>
                  </a:lnTo>
                  <a:lnTo>
                    <a:pt x="802" y="5441"/>
                  </a:lnTo>
                  <a:lnTo>
                    <a:pt x="934" y="5453"/>
                  </a:lnTo>
                  <a:lnTo>
                    <a:pt x="1067" y="5457"/>
                  </a:lnTo>
                  <a:lnTo>
                    <a:pt x="1199" y="5455"/>
                  </a:lnTo>
                  <a:lnTo>
                    <a:pt x="1331" y="5448"/>
                  </a:lnTo>
                  <a:lnTo>
                    <a:pt x="1462" y="5434"/>
                  </a:lnTo>
                  <a:lnTo>
                    <a:pt x="1591" y="5414"/>
                  </a:lnTo>
                  <a:lnTo>
                    <a:pt x="1719" y="5387"/>
                  </a:lnTo>
                  <a:lnTo>
                    <a:pt x="1846" y="5355"/>
                  </a:lnTo>
                  <a:lnTo>
                    <a:pt x="2093" y="5271"/>
                  </a:lnTo>
                  <a:lnTo>
                    <a:pt x="2331" y="5165"/>
                  </a:lnTo>
                  <a:lnTo>
                    <a:pt x="2560" y="5036"/>
                  </a:lnTo>
                  <a:lnTo>
                    <a:pt x="2774" y="4885"/>
                  </a:lnTo>
                  <a:lnTo>
                    <a:pt x="2974" y="4713"/>
                  </a:lnTo>
                  <a:lnTo>
                    <a:pt x="3159" y="4522"/>
                  </a:lnTo>
                  <a:lnTo>
                    <a:pt x="3324" y="4310"/>
                  </a:lnTo>
                  <a:lnTo>
                    <a:pt x="3471" y="4079"/>
                  </a:lnTo>
                  <a:lnTo>
                    <a:pt x="3595" y="3830"/>
                  </a:lnTo>
                  <a:lnTo>
                    <a:pt x="3648" y="3700"/>
                  </a:lnTo>
                  <a:lnTo>
                    <a:pt x="3694" y="3570"/>
                  </a:lnTo>
                  <a:lnTo>
                    <a:pt x="3733" y="3438"/>
                  </a:lnTo>
                  <a:lnTo>
                    <a:pt x="3765" y="3306"/>
                  </a:lnTo>
                  <a:lnTo>
                    <a:pt x="3791" y="3173"/>
                  </a:lnTo>
                  <a:lnTo>
                    <a:pt x="3809" y="3040"/>
                  </a:lnTo>
                  <a:lnTo>
                    <a:pt x="3821" y="2908"/>
                  </a:lnTo>
                  <a:lnTo>
                    <a:pt x="3825" y="2775"/>
                  </a:lnTo>
                  <a:lnTo>
                    <a:pt x="3823" y="2643"/>
                  </a:lnTo>
                  <a:lnTo>
                    <a:pt x="3816" y="2511"/>
                  </a:lnTo>
                  <a:lnTo>
                    <a:pt x="3802" y="2380"/>
                  </a:lnTo>
                  <a:lnTo>
                    <a:pt x="3782" y="2251"/>
                  </a:lnTo>
                  <a:lnTo>
                    <a:pt x="3755" y="2123"/>
                  </a:lnTo>
                  <a:lnTo>
                    <a:pt x="3723" y="1996"/>
                  </a:lnTo>
                  <a:lnTo>
                    <a:pt x="3639" y="1749"/>
                  </a:lnTo>
                  <a:lnTo>
                    <a:pt x="3533" y="1511"/>
                  </a:lnTo>
                  <a:lnTo>
                    <a:pt x="3404" y="1282"/>
                  </a:lnTo>
                  <a:lnTo>
                    <a:pt x="3253" y="1068"/>
                  </a:lnTo>
                  <a:lnTo>
                    <a:pt x="3081" y="868"/>
                  </a:lnTo>
                  <a:lnTo>
                    <a:pt x="2890" y="683"/>
                  </a:lnTo>
                  <a:lnTo>
                    <a:pt x="2678" y="518"/>
                  </a:lnTo>
                  <a:lnTo>
                    <a:pt x="2447" y="371"/>
                  </a:lnTo>
                  <a:lnTo>
                    <a:pt x="2198" y="247"/>
                  </a:lnTo>
                  <a:lnTo>
                    <a:pt x="2067" y="193"/>
                  </a:lnTo>
                  <a:lnTo>
                    <a:pt x="1935" y="147"/>
                  </a:lnTo>
                  <a:lnTo>
                    <a:pt x="1800" y="107"/>
                  </a:lnTo>
                  <a:lnTo>
                    <a:pt x="1664" y="75"/>
                  </a:lnTo>
                  <a:lnTo>
                    <a:pt x="1525" y="49"/>
                  </a:lnTo>
                  <a:lnTo>
                    <a:pt x="1385" y="31"/>
                  </a:lnTo>
                  <a:lnTo>
                    <a:pt x="1245" y="20"/>
                  </a:lnTo>
                  <a:lnTo>
                    <a:pt x="1104" y="16"/>
                  </a:lnTo>
                  <a:lnTo>
                    <a:pt x="1112" y="8"/>
                  </a:lnTo>
                  <a:lnTo>
                    <a:pt x="1112" y="2736"/>
                  </a:lnTo>
                  <a:cubicBezTo>
                    <a:pt x="1112" y="2738"/>
                    <a:pt x="1112" y="2739"/>
                    <a:pt x="1112" y="2740"/>
                  </a:cubicBezTo>
                  <a:lnTo>
                    <a:pt x="16" y="5238"/>
                  </a:lnTo>
                  <a:close/>
                  <a:moveTo>
                    <a:pt x="1097" y="2733"/>
                  </a:moveTo>
                  <a:lnTo>
                    <a:pt x="1096" y="2736"/>
                  </a:lnTo>
                  <a:lnTo>
                    <a:pt x="1096" y="8"/>
                  </a:lnTo>
                  <a:cubicBezTo>
                    <a:pt x="1096" y="6"/>
                    <a:pt x="1097" y="4"/>
                    <a:pt x="1099" y="3"/>
                  </a:cubicBezTo>
                  <a:cubicBezTo>
                    <a:pt x="1100" y="1"/>
                    <a:pt x="1103" y="0"/>
                    <a:pt x="1105" y="0"/>
                  </a:cubicBezTo>
                  <a:lnTo>
                    <a:pt x="1246" y="4"/>
                  </a:lnTo>
                  <a:lnTo>
                    <a:pt x="1387" y="16"/>
                  </a:lnTo>
                  <a:lnTo>
                    <a:pt x="1528" y="34"/>
                  </a:lnTo>
                  <a:lnTo>
                    <a:pt x="1667" y="60"/>
                  </a:lnTo>
                  <a:lnTo>
                    <a:pt x="1805" y="92"/>
                  </a:lnTo>
                  <a:lnTo>
                    <a:pt x="1940" y="132"/>
                  </a:lnTo>
                  <a:lnTo>
                    <a:pt x="2074" y="178"/>
                  </a:lnTo>
                  <a:lnTo>
                    <a:pt x="2205" y="232"/>
                  </a:lnTo>
                  <a:lnTo>
                    <a:pt x="2456" y="358"/>
                  </a:lnTo>
                  <a:lnTo>
                    <a:pt x="2687" y="505"/>
                  </a:lnTo>
                  <a:lnTo>
                    <a:pt x="2901" y="672"/>
                  </a:lnTo>
                  <a:lnTo>
                    <a:pt x="3094" y="857"/>
                  </a:lnTo>
                  <a:lnTo>
                    <a:pt x="3266" y="1059"/>
                  </a:lnTo>
                  <a:lnTo>
                    <a:pt x="3418" y="1275"/>
                  </a:lnTo>
                  <a:lnTo>
                    <a:pt x="3548" y="1504"/>
                  </a:lnTo>
                  <a:lnTo>
                    <a:pt x="3654" y="1744"/>
                  </a:lnTo>
                  <a:lnTo>
                    <a:pt x="3738" y="1993"/>
                  </a:lnTo>
                  <a:lnTo>
                    <a:pt x="3770" y="2120"/>
                  </a:lnTo>
                  <a:lnTo>
                    <a:pt x="3797" y="2248"/>
                  </a:lnTo>
                  <a:lnTo>
                    <a:pt x="3817" y="2379"/>
                  </a:lnTo>
                  <a:lnTo>
                    <a:pt x="3832" y="2510"/>
                  </a:lnTo>
                  <a:lnTo>
                    <a:pt x="3839" y="2642"/>
                  </a:lnTo>
                  <a:lnTo>
                    <a:pt x="3841" y="2776"/>
                  </a:lnTo>
                  <a:lnTo>
                    <a:pt x="3836" y="2909"/>
                  </a:lnTo>
                  <a:lnTo>
                    <a:pt x="3824" y="3043"/>
                  </a:lnTo>
                  <a:lnTo>
                    <a:pt x="3806" y="3176"/>
                  </a:lnTo>
                  <a:lnTo>
                    <a:pt x="3780" y="3309"/>
                  </a:lnTo>
                  <a:lnTo>
                    <a:pt x="3748" y="3443"/>
                  </a:lnTo>
                  <a:lnTo>
                    <a:pt x="3709" y="3575"/>
                  </a:lnTo>
                  <a:lnTo>
                    <a:pt x="3663" y="3706"/>
                  </a:lnTo>
                  <a:lnTo>
                    <a:pt x="3610" y="3837"/>
                  </a:lnTo>
                  <a:lnTo>
                    <a:pt x="3484" y="4088"/>
                  </a:lnTo>
                  <a:lnTo>
                    <a:pt x="3337" y="4319"/>
                  </a:lnTo>
                  <a:lnTo>
                    <a:pt x="3170" y="4533"/>
                  </a:lnTo>
                  <a:lnTo>
                    <a:pt x="2985" y="4726"/>
                  </a:lnTo>
                  <a:lnTo>
                    <a:pt x="2783" y="4898"/>
                  </a:lnTo>
                  <a:lnTo>
                    <a:pt x="2567" y="5050"/>
                  </a:lnTo>
                  <a:lnTo>
                    <a:pt x="2338" y="5180"/>
                  </a:lnTo>
                  <a:lnTo>
                    <a:pt x="2098" y="5286"/>
                  </a:lnTo>
                  <a:lnTo>
                    <a:pt x="1849" y="5370"/>
                  </a:lnTo>
                  <a:lnTo>
                    <a:pt x="1722" y="5402"/>
                  </a:lnTo>
                  <a:lnTo>
                    <a:pt x="1594" y="5429"/>
                  </a:lnTo>
                  <a:lnTo>
                    <a:pt x="1463" y="5449"/>
                  </a:lnTo>
                  <a:lnTo>
                    <a:pt x="1332" y="5464"/>
                  </a:lnTo>
                  <a:lnTo>
                    <a:pt x="1200" y="5471"/>
                  </a:lnTo>
                  <a:lnTo>
                    <a:pt x="1066" y="5473"/>
                  </a:lnTo>
                  <a:lnTo>
                    <a:pt x="933" y="5468"/>
                  </a:lnTo>
                  <a:lnTo>
                    <a:pt x="799" y="5456"/>
                  </a:lnTo>
                  <a:lnTo>
                    <a:pt x="666" y="5438"/>
                  </a:lnTo>
                  <a:lnTo>
                    <a:pt x="533" y="5412"/>
                  </a:lnTo>
                  <a:lnTo>
                    <a:pt x="399" y="5380"/>
                  </a:lnTo>
                  <a:lnTo>
                    <a:pt x="267" y="5341"/>
                  </a:lnTo>
                  <a:lnTo>
                    <a:pt x="135" y="5295"/>
                  </a:lnTo>
                  <a:lnTo>
                    <a:pt x="5" y="5242"/>
                  </a:lnTo>
                  <a:cubicBezTo>
                    <a:pt x="3" y="5241"/>
                    <a:pt x="2" y="5239"/>
                    <a:pt x="1" y="5237"/>
                  </a:cubicBezTo>
                  <a:cubicBezTo>
                    <a:pt x="0" y="5235"/>
                    <a:pt x="0" y="5233"/>
                    <a:pt x="1" y="5231"/>
                  </a:cubicBezTo>
                  <a:lnTo>
                    <a:pt x="1097" y="2733"/>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790" y="2229"/>
              <a:ext cx="689" cy="937"/>
            </a:xfrm>
            <a:custGeom>
              <a:avLst/>
              <a:gdLst/>
              <a:ahLst/>
              <a:cxnLst>
                <a:cxn ang="0">
                  <a:pos x="0" y="2017"/>
                </a:cxn>
                <a:cxn ang="0">
                  <a:pos x="741" y="2498"/>
                </a:cxn>
                <a:cxn ang="0">
                  <a:pos x="1837" y="0"/>
                </a:cxn>
                <a:cxn ang="0">
                  <a:pos x="0" y="2017"/>
                </a:cxn>
              </a:cxnLst>
              <a:rect l="0" t="0" r="r" b="b"/>
              <a:pathLst>
                <a:path w="1837" h="2498">
                  <a:moveTo>
                    <a:pt x="0" y="2017"/>
                  </a:moveTo>
                  <a:cubicBezTo>
                    <a:pt x="219" y="2217"/>
                    <a:pt x="469" y="2379"/>
                    <a:pt x="741" y="2498"/>
                  </a:cubicBezTo>
                  <a:lnTo>
                    <a:pt x="1837" y="0"/>
                  </a:lnTo>
                  <a:lnTo>
                    <a:pt x="0" y="2017"/>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noEditPoints="1"/>
            </p:cNvSpPr>
            <p:nvPr/>
          </p:nvSpPr>
          <p:spPr bwMode="auto">
            <a:xfrm>
              <a:off x="787" y="2226"/>
              <a:ext cx="695" cy="943"/>
            </a:xfrm>
            <a:custGeom>
              <a:avLst/>
              <a:gdLst/>
              <a:ahLst/>
              <a:cxnLst>
                <a:cxn ang="0">
                  <a:pos x="14" y="2031"/>
                </a:cxn>
                <a:cxn ang="0">
                  <a:pos x="14" y="2019"/>
                </a:cxn>
                <a:cxn ang="0">
                  <a:pos x="184" y="2162"/>
                </a:cxn>
                <a:cxn ang="0">
                  <a:pos x="364" y="2290"/>
                </a:cxn>
                <a:cxn ang="0">
                  <a:pos x="554" y="2403"/>
                </a:cxn>
                <a:cxn ang="0">
                  <a:pos x="753" y="2499"/>
                </a:cxn>
                <a:cxn ang="0">
                  <a:pos x="742" y="2503"/>
                </a:cxn>
                <a:cxn ang="0">
                  <a:pos x="1838" y="5"/>
                </a:cxn>
                <a:cxn ang="0">
                  <a:pos x="1851" y="14"/>
                </a:cxn>
                <a:cxn ang="0">
                  <a:pos x="14" y="2031"/>
                </a:cxn>
                <a:cxn ang="0">
                  <a:pos x="1840" y="3"/>
                </a:cxn>
                <a:cxn ang="0">
                  <a:pos x="1850" y="2"/>
                </a:cxn>
                <a:cxn ang="0">
                  <a:pos x="1853" y="12"/>
                </a:cxn>
                <a:cxn ang="0">
                  <a:pos x="757" y="2510"/>
                </a:cxn>
                <a:cxn ang="0">
                  <a:pos x="752" y="2514"/>
                </a:cxn>
                <a:cxn ang="0">
                  <a:pos x="746" y="2514"/>
                </a:cxn>
                <a:cxn ang="0">
                  <a:pos x="545" y="2416"/>
                </a:cxn>
                <a:cxn ang="0">
                  <a:pos x="355" y="2303"/>
                </a:cxn>
                <a:cxn ang="0">
                  <a:pos x="173" y="2175"/>
                </a:cxn>
                <a:cxn ang="0">
                  <a:pos x="3" y="2032"/>
                </a:cxn>
                <a:cxn ang="0">
                  <a:pos x="0" y="2026"/>
                </a:cxn>
                <a:cxn ang="0">
                  <a:pos x="3" y="2020"/>
                </a:cxn>
                <a:cxn ang="0">
                  <a:pos x="1840" y="3"/>
                </a:cxn>
              </a:cxnLst>
              <a:rect l="0" t="0" r="r" b="b"/>
              <a:pathLst>
                <a:path w="1854" h="2515">
                  <a:moveTo>
                    <a:pt x="14" y="2031"/>
                  </a:moveTo>
                  <a:lnTo>
                    <a:pt x="14" y="2019"/>
                  </a:lnTo>
                  <a:lnTo>
                    <a:pt x="184" y="2162"/>
                  </a:lnTo>
                  <a:lnTo>
                    <a:pt x="364" y="2290"/>
                  </a:lnTo>
                  <a:lnTo>
                    <a:pt x="554" y="2403"/>
                  </a:lnTo>
                  <a:lnTo>
                    <a:pt x="753" y="2499"/>
                  </a:lnTo>
                  <a:lnTo>
                    <a:pt x="742" y="2503"/>
                  </a:lnTo>
                  <a:lnTo>
                    <a:pt x="1838" y="5"/>
                  </a:lnTo>
                  <a:lnTo>
                    <a:pt x="1851" y="14"/>
                  </a:lnTo>
                  <a:lnTo>
                    <a:pt x="14" y="2031"/>
                  </a:lnTo>
                  <a:close/>
                  <a:moveTo>
                    <a:pt x="1840" y="3"/>
                  </a:moveTo>
                  <a:cubicBezTo>
                    <a:pt x="1842" y="0"/>
                    <a:pt x="1847" y="0"/>
                    <a:pt x="1850" y="2"/>
                  </a:cubicBezTo>
                  <a:cubicBezTo>
                    <a:pt x="1853" y="4"/>
                    <a:pt x="1854" y="8"/>
                    <a:pt x="1853" y="12"/>
                  </a:cubicBezTo>
                  <a:lnTo>
                    <a:pt x="757" y="2510"/>
                  </a:lnTo>
                  <a:cubicBezTo>
                    <a:pt x="756" y="2512"/>
                    <a:pt x="754" y="2513"/>
                    <a:pt x="752" y="2514"/>
                  </a:cubicBezTo>
                  <a:cubicBezTo>
                    <a:pt x="750" y="2515"/>
                    <a:pt x="748" y="2515"/>
                    <a:pt x="746" y="2514"/>
                  </a:cubicBezTo>
                  <a:lnTo>
                    <a:pt x="545" y="2416"/>
                  </a:lnTo>
                  <a:lnTo>
                    <a:pt x="355" y="2303"/>
                  </a:lnTo>
                  <a:lnTo>
                    <a:pt x="173" y="2175"/>
                  </a:lnTo>
                  <a:lnTo>
                    <a:pt x="3" y="2032"/>
                  </a:lnTo>
                  <a:cubicBezTo>
                    <a:pt x="2" y="2030"/>
                    <a:pt x="1" y="2028"/>
                    <a:pt x="0" y="2026"/>
                  </a:cubicBezTo>
                  <a:cubicBezTo>
                    <a:pt x="0" y="2024"/>
                    <a:pt x="1" y="2022"/>
                    <a:pt x="3" y="2020"/>
                  </a:cubicBezTo>
                  <a:lnTo>
                    <a:pt x="1840" y="3"/>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456" y="1206"/>
              <a:ext cx="1023" cy="1779"/>
            </a:xfrm>
            <a:custGeom>
              <a:avLst/>
              <a:gdLst/>
              <a:ahLst/>
              <a:cxnLst>
                <a:cxn ang="0">
                  <a:pos x="2728" y="0"/>
                </a:cxn>
                <a:cxn ang="0">
                  <a:pos x="0" y="2728"/>
                </a:cxn>
                <a:cxn ang="0">
                  <a:pos x="891" y="4745"/>
                </a:cxn>
                <a:cxn ang="0">
                  <a:pos x="2728" y="2728"/>
                </a:cxn>
                <a:cxn ang="0">
                  <a:pos x="2728" y="0"/>
                </a:cxn>
              </a:cxnLst>
              <a:rect l="0" t="0" r="r" b="b"/>
              <a:pathLst>
                <a:path w="2728" h="4745">
                  <a:moveTo>
                    <a:pt x="2728" y="0"/>
                  </a:moveTo>
                  <a:cubicBezTo>
                    <a:pt x="1222" y="0"/>
                    <a:pt x="0" y="1222"/>
                    <a:pt x="0" y="2728"/>
                  </a:cubicBezTo>
                  <a:cubicBezTo>
                    <a:pt x="0" y="3496"/>
                    <a:pt x="324" y="4228"/>
                    <a:pt x="891" y="4745"/>
                  </a:cubicBezTo>
                  <a:lnTo>
                    <a:pt x="2728" y="2728"/>
                  </a:lnTo>
                  <a:lnTo>
                    <a:pt x="2728" y="0"/>
                  </a:lnTo>
                  <a:close/>
                </a:path>
              </a:pathLst>
            </a:custGeom>
            <a:solidFill>
              <a:srgbClr val="00004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noEditPoints="1"/>
            </p:cNvSpPr>
            <p:nvPr/>
          </p:nvSpPr>
          <p:spPr bwMode="auto">
            <a:xfrm>
              <a:off x="453" y="1203"/>
              <a:ext cx="1029" cy="1786"/>
            </a:xfrm>
            <a:custGeom>
              <a:avLst/>
              <a:gdLst/>
              <a:ahLst/>
              <a:cxnLst>
                <a:cxn ang="0">
                  <a:pos x="2737" y="16"/>
                </a:cxn>
                <a:cxn ang="0">
                  <a:pos x="2458" y="30"/>
                </a:cxn>
                <a:cxn ang="0">
                  <a:pos x="2188" y="71"/>
                </a:cxn>
                <a:cxn ang="0">
                  <a:pos x="1928" y="139"/>
                </a:cxn>
                <a:cxn ang="0">
                  <a:pos x="1677" y="230"/>
                </a:cxn>
                <a:cxn ang="0">
                  <a:pos x="1216" y="481"/>
                </a:cxn>
                <a:cxn ang="0">
                  <a:pos x="813" y="813"/>
                </a:cxn>
                <a:cxn ang="0">
                  <a:pos x="481" y="1216"/>
                </a:cxn>
                <a:cxn ang="0">
                  <a:pos x="230" y="1678"/>
                </a:cxn>
                <a:cxn ang="0">
                  <a:pos x="139" y="1928"/>
                </a:cxn>
                <a:cxn ang="0">
                  <a:pos x="71" y="2188"/>
                </a:cxn>
                <a:cxn ang="0">
                  <a:pos x="30" y="2458"/>
                </a:cxn>
                <a:cxn ang="0">
                  <a:pos x="16" y="2737"/>
                </a:cxn>
                <a:cxn ang="0">
                  <a:pos x="31" y="3022"/>
                </a:cxn>
                <a:cxn ang="0">
                  <a:pos x="75" y="3301"/>
                </a:cxn>
                <a:cxn ang="0">
                  <a:pos x="148" y="3573"/>
                </a:cxn>
                <a:cxn ang="0">
                  <a:pos x="249" y="3836"/>
                </a:cxn>
                <a:cxn ang="0">
                  <a:pos x="376" y="4087"/>
                </a:cxn>
                <a:cxn ang="0">
                  <a:pos x="528" y="4324"/>
                </a:cxn>
                <a:cxn ang="0">
                  <a:pos x="705" y="4544"/>
                </a:cxn>
                <a:cxn ang="0">
                  <a:pos x="894" y="4748"/>
                </a:cxn>
                <a:cxn ang="0">
                  <a:pos x="2728" y="2736"/>
                </a:cxn>
                <a:cxn ang="0">
                  <a:pos x="2744" y="2736"/>
                </a:cxn>
                <a:cxn ang="0">
                  <a:pos x="905" y="4759"/>
                </a:cxn>
                <a:cxn ang="0">
                  <a:pos x="894" y="4759"/>
                </a:cxn>
                <a:cxn ang="0">
                  <a:pos x="600" y="4446"/>
                </a:cxn>
                <a:cxn ang="0">
                  <a:pos x="435" y="4216"/>
                </a:cxn>
                <a:cxn ang="0">
                  <a:pos x="294" y="3970"/>
                </a:cxn>
                <a:cxn ang="0">
                  <a:pos x="180" y="3711"/>
                </a:cxn>
                <a:cxn ang="0">
                  <a:pos x="93" y="3442"/>
                </a:cxn>
                <a:cxn ang="0">
                  <a:pos x="35" y="3165"/>
                </a:cxn>
                <a:cxn ang="0">
                  <a:pos x="4" y="2881"/>
                </a:cxn>
                <a:cxn ang="0">
                  <a:pos x="4" y="2596"/>
                </a:cxn>
                <a:cxn ang="0">
                  <a:pos x="32" y="2320"/>
                </a:cxn>
                <a:cxn ang="0">
                  <a:pos x="87" y="2052"/>
                </a:cxn>
                <a:cxn ang="0">
                  <a:pos x="167" y="1796"/>
                </a:cxn>
                <a:cxn ang="0">
                  <a:pos x="331" y="1432"/>
                </a:cxn>
                <a:cxn ang="0">
                  <a:pos x="626" y="996"/>
                </a:cxn>
                <a:cxn ang="0">
                  <a:pos x="997" y="625"/>
                </a:cxn>
                <a:cxn ang="0">
                  <a:pos x="1433" y="330"/>
                </a:cxn>
                <a:cxn ang="0">
                  <a:pos x="1796" y="167"/>
                </a:cxn>
                <a:cxn ang="0">
                  <a:pos x="2053" y="87"/>
                </a:cxn>
                <a:cxn ang="0">
                  <a:pos x="2320" y="32"/>
                </a:cxn>
                <a:cxn ang="0">
                  <a:pos x="2596" y="4"/>
                </a:cxn>
                <a:cxn ang="0">
                  <a:pos x="2742" y="3"/>
                </a:cxn>
                <a:cxn ang="0">
                  <a:pos x="2744" y="2736"/>
                </a:cxn>
              </a:cxnLst>
              <a:rect l="0" t="0" r="r" b="b"/>
              <a:pathLst>
                <a:path w="2744" h="4762">
                  <a:moveTo>
                    <a:pt x="2728" y="8"/>
                  </a:moveTo>
                  <a:lnTo>
                    <a:pt x="2737" y="16"/>
                  </a:lnTo>
                  <a:lnTo>
                    <a:pt x="2597" y="20"/>
                  </a:lnTo>
                  <a:lnTo>
                    <a:pt x="2458" y="30"/>
                  </a:lnTo>
                  <a:lnTo>
                    <a:pt x="2322" y="47"/>
                  </a:lnTo>
                  <a:lnTo>
                    <a:pt x="2188" y="71"/>
                  </a:lnTo>
                  <a:lnTo>
                    <a:pt x="2056" y="102"/>
                  </a:lnTo>
                  <a:lnTo>
                    <a:pt x="1928" y="139"/>
                  </a:lnTo>
                  <a:lnTo>
                    <a:pt x="1801" y="182"/>
                  </a:lnTo>
                  <a:lnTo>
                    <a:pt x="1677" y="230"/>
                  </a:lnTo>
                  <a:lnTo>
                    <a:pt x="1440" y="345"/>
                  </a:lnTo>
                  <a:lnTo>
                    <a:pt x="1216" y="481"/>
                  </a:lnTo>
                  <a:lnTo>
                    <a:pt x="1006" y="638"/>
                  </a:lnTo>
                  <a:lnTo>
                    <a:pt x="813" y="813"/>
                  </a:lnTo>
                  <a:lnTo>
                    <a:pt x="637" y="1007"/>
                  </a:lnTo>
                  <a:lnTo>
                    <a:pt x="481" y="1216"/>
                  </a:lnTo>
                  <a:lnTo>
                    <a:pt x="344" y="1441"/>
                  </a:lnTo>
                  <a:lnTo>
                    <a:pt x="230" y="1678"/>
                  </a:lnTo>
                  <a:lnTo>
                    <a:pt x="182" y="1801"/>
                  </a:lnTo>
                  <a:lnTo>
                    <a:pt x="139" y="1928"/>
                  </a:lnTo>
                  <a:lnTo>
                    <a:pt x="102" y="2057"/>
                  </a:lnTo>
                  <a:lnTo>
                    <a:pt x="71" y="2188"/>
                  </a:lnTo>
                  <a:lnTo>
                    <a:pt x="47" y="2323"/>
                  </a:lnTo>
                  <a:lnTo>
                    <a:pt x="30" y="2458"/>
                  </a:lnTo>
                  <a:lnTo>
                    <a:pt x="20" y="2597"/>
                  </a:lnTo>
                  <a:lnTo>
                    <a:pt x="16" y="2737"/>
                  </a:lnTo>
                  <a:lnTo>
                    <a:pt x="20" y="2880"/>
                  </a:lnTo>
                  <a:lnTo>
                    <a:pt x="31" y="3022"/>
                  </a:lnTo>
                  <a:lnTo>
                    <a:pt x="50" y="3162"/>
                  </a:lnTo>
                  <a:lnTo>
                    <a:pt x="75" y="3301"/>
                  </a:lnTo>
                  <a:lnTo>
                    <a:pt x="108" y="3439"/>
                  </a:lnTo>
                  <a:lnTo>
                    <a:pt x="148" y="3573"/>
                  </a:lnTo>
                  <a:lnTo>
                    <a:pt x="195" y="3706"/>
                  </a:lnTo>
                  <a:lnTo>
                    <a:pt x="249" y="3836"/>
                  </a:lnTo>
                  <a:lnTo>
                    <a:pt x="309" y="3963"/>
                  </a:lnTo>
                  <a:lnTo>
                    <a:pt x="376" y="4087"/>
                  </a:lnTo>
                  <a:lnTo>
                    <a:pt x="448" y="4207"/>
                  </a:lnTo>
                  <a:lnTo>
                    <a:pt x="528" y="4324"/>
                  </a:lnTo>
                  <a:lnTo>
                    <a:pt x="613" y="4437"/>
                  </a:lnTo>
                  <a:lnTo>
                    <a:pt x="705" y="4544"/>
                  </a:lnTo>
                  <a:lnTo>
                    <a:pt x="905" y="4748"/>
                  </a:lnTo>
                  <a:lnTo>
                    <a:pt x="894" y="4748"/>
                  </a:lnTo>
                  <a:lnTo>
                    <a:pt x="2731" y="2731"/>
                  </a:lnTo>
                  <a:lnTo>
                    <a:pt x="2728" y="2736"/>
                  </a:lnTo>
                  <a:lnTo>
                    <a:pt x="2728" y="8"/>
                  </a:lnTo>
                  <a:close/>
                  <a:moveTo>
                    <a:pt x="2744" y="2736"/>
                  </a:moveTo>
                  <a:cubicBezTo>
                    <a:pt x="2744" y="2738"/>
                    <a:pt x="2744" y="2740"/>
                    <a:pt x="2742" y="2742"/>
                  </a:cubicBezTo>
                  <a:lnTo>
                    <a:pt x="905" y="4759"/>
                  </a:lnTo>
                  <a:cubicBezTo>
                    <a:pt x="904" y="4760"/>
                    <a:pt x="902" y="4761"/>
                    <a:pt x="900" y="4761"/>
                  </a:cubicBezTo>
                  <a:cubicBezTo>
                    <a:pt x="897" y="4762"/>
                    <a:pt x="895" y="4761"/>
                    <a:pt x="894" y="4759"/>
                  </a:cubicBezTo>
                  <a:lnTo>
                    <a:pt x="692" y="4555"/>
                  </a:lnTo>
                  <a:lnTo>
                    <a:pt x="600" y="4446"/>
                  </a:lnTo>
                  <a:lnTo>
                    <a:pt x="515" y="4333"/>
                  </a:lnTo>
                  <a:lnTo>
                    <a:pt x="435" y="4216"/>
                  </a:lnTo>
                  <a:lnTo>
                    <a:pt x="361" y="4094"/>
                  </a:lnTo>
                  <a:lnTo>
                    <a:pt x="294" y="3970"/>
                  </a:lnTo>
                  <a:lnTo>
                    <a:pt x="234" y="3843"/>
                  </a:lnTo>
                  <a:lnTo>
                    <a:pt x="180" y="3711"/>
                  </a:lnTo>
                  <a:lnTo>
                    <a:pt x="133" y="3578"/>
                  </a:lnTo>
                  <a:lnTo>
                    <a:pt x="93" y="3442"/>
                  </a:lnTo>
                  <a:lnTo>
                    <a:pt x="60" y="3304"/>
                  </a:lnTo>
                  <a:lnTo>
                    <a:pt x="35" y="3165"/>
                  </a:lnTo>
                  <a:lnTo>
                    <a:pt x="15" y="3023"/>
                  </a:lnTo>
                  <a:lnTo>
                    <a:pt x="4" y="2881"/>
                  </a:lnTo>
                  <a:lnTo>
                    <a:pt x="0" y="2736"/>
                  </a:lnTo>
                  <a:lnTo>
                    <a:pt x="4" y="2596"/>
                  </a:lnTo>
                  <a:lnTo>
                    <a:pt x="15" y="2456"/>
                  </a:lnTo>
                  <a:lnTo>
                    <a:pt x="32" y="2320"/>
                  </a:lnTo>
                  <a:lnTo>
                    <a:pt x="56" y="2185"/>
                  </a:lnTo>
                  <a:lnTo>
                    <a:pt x="87" y="2052"/>
                  </a:lnTo>
                  <a:lnTo>
                    <a:pt x="124" y="1923"/>
                  </a:lnTo>
                  <a:lnTo>
                    <a:pt x="167" y="1796"/>
                  </a:lnTo>
                  <a:lnTo>
                    <a:pt x="215" y="1671"/>
                  </a:lnTo>
                  <a:lnTo>
                    <a:pt x="331" y="1432"/>
                  </a:lnTo>
                  <a:lnTo>
                    <a:pt x="468" y="1207"/>
                  </a:lnTo>
                  <a:lnTo>
                    <a:pt x="626" y="996"/>
                  </a:lnTo>
                  <a:lnTo>
                    <a:pt x="802" y="802"/>
                  </a:lnTo>
                  <a:lnTo>
                    <a:pt x="997" y="625"/>
                  </a:lnTo>
                  <a:lnTo>
                    <a:pt x="1207" y="468"/>
                  </a:lnTo>
                  <a:lnTo>
                    <a:pt x="1433" y="330"/>
                  </a:lnTo>
                  <a:lnTo>
                    <a:pt x="1672" y="215"/>
                  </a:lnTo>
                  <a:lnTo>
                    <a:pt x="1796" y="167"/>
                  </a:lnTo>
                  <a:lnTo>
                    <a:pt x="1923" y="124"/>
                  </a:lnTo>
                  <a:lnTo>
                    <a:pt x="2053" y="87"/>
                  </a:lnTo>
                  <a:lnTo>
                    <a:pt x="2185" y="56"/>
                  </a:lnTo>
                  <a:lnTo>
                    <a:pt x="2320" y="32"/>
                  </a:lnTo>
                  <a:lnTo>
                    <a:pt x="2457" y="14"/>
                  </a:lnTo>
                  <a:lnTo>
                    <a:pt x="2596" y="4"/>
                  </a:lnTo>
                  <a:lnTo>
                    <a:pt x="2736" y="0"/>
                  </a:lnTo>
                  <a:cubicBezTo>
                    <a:pt x="2738" y="0"/>
                    <a:pt x="2740" y="1"/>
                    <a:pt x="2742" y="3"/>
                  </a:cubicBezTo>
                  <a:cubicBezTo>
                    <a:pt x="2744" y="4"/>
                    <a:pt x="2744" y="6"/>
                    <a:pt x="2744" y="8"/>
                  </a:cubicBezTo>
                  <a:lnTo>
                    <a:pt x="2744" y="2736"/>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750" y="3088"/>
              <a:ext cx="176" cy="149"/>
            </a:xfrm>
            <a:custGeom>
              <a:avLst/>
              <a:gdLst/>
              <a:ahLst/>
              <a:cxnLst>
                <a:cxn ang="0">
                  <a:pos x="470" y="11"/>
                </a:cxn>
                <a:cxn ang="0">
                  <a:pos x="104" y="395"/>
                </a:cxn>
                <a:cxn ang="0">
                  <a:pos x="98" y="397"/>
                </a:cxn>
                <a:cxn ang="0">
                  <a:pos x="0" y="397"/>
                </a:cxn>
                <a:cxn ang="0">
                  <a:pos x="0" y="381"/>
                </a:cxn>
                <a:cxn ang="0">
                  <a:pos x="98" y="381"/>
                </a:cxn>
                <a:cxn ang="0">
                  <a:pos x="92" y="384"/>
                </a:cxn>
                <a:cxn ang="0">
                  <a:pos x="459" y="0"/>
                </a:cxn>
                <a:cxn ang="0">
                  <a:pos x="470" y="11"/>
                </a:cxn>
              </a:cxnLst>
              <a:rect l="0" t="0" r="r" b="b"/>
              <a:pathLst>
                <a:path w="470" h="397">
                  <a:moveTo>
                    <a:pt x="470" y="11"/>
                  </a:moveTo>
                  <a:lnTo>
                    <a:pt x="104" y="395"/>
                  </a:lnTo>
                  <a:cubicBezTo>
                    <a:pt x="102" y="397"/>
                    <a:pt x="100" y="397"/>
                    <a:pt x="98" y="397"/>
                  </a:cubicBezTo>
                  <a:lnTo>
                    <a:pt x="0" y="397"/>
                  </a:lnTo>
                  <a:lnTo>
                    <a:pt x="0" y="381"/>
                  </a:lnTo>
                  <a:lnTo>
                    <a:pt x="98" y="381"/>
                  </a:lnTo>
                  <a:lnTo>
                    <a:pt x="92" y="384"/>
                  </a:lnTo>
                  <a:lnTo>
                    <a:pt x="459" y="0"/>
                  </a:lnTo>
                  <a:lnTo>
                    <a:pt x="470" y="1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Rectangle 13"/>
            <p:cNvSpPr>
              <a:spLocks noChangeArrowheads="1"/>
            </p:cNvSpPr>
            <p:nvPr/>
          </p:nvSpPr>
          <p:spPr bwMode="auto">
            <a:xfrm>
              <a:off x="1638" y="2526"/>
              <a:ext cx="474" cy="1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noEditPoints="1"/>
            </p:cNvSpPr>
            <p:nvPr/>
          </p:nvSpPr>
          <p:spPr bwMode="auto">
            <a:xfrm>
              <a:off x="1635" y="2523"/>
              <a:ext cx="480" cy="138"/>
            </a:xfrm>
            <a:custGeom>
              <a:avLst/>
              <a:gdLst/>
              <a:ahLst/>
              <a:cxnLst>
                <a:cxn ang="0">
                  <a:pos x="0" y="8"/>
                </a:cxn>
                <a:cxn ang="0">
                  <a:pos x="8" y="0"/>
                </a:cxn>
                <a:cxn ang="0">
                  <a:pos x="1272" y="0"/>
                </a:cxn>
                <a:cxn ang="0">
                  <a:pos x="1280" y="8"/>
                </a:cxn>
                <a:cxn ang="0">
                  <a:pos x="1280" y="360"/>
                </a:cxn>
                <a:cxn ang="0">
                  <a:pos x="1272" y="368"/>
                </a:cxn>
                <a:cxn ang="0">
                  <a:pos x="8" y="368"/>
                </a:cxn>
                <a:cxn ang="0">
                  <a:pos x="0" y="360"/>
                </a:cxn>
                <a:cxn ang="0">
                  <a:pos x="0" y="8"/>
                </a:cxn>
                <a:cxn ang="0">
                  <a:pos x="16" y="360"/>
                </a:cxn>
                <a:cxn ang="0">
                  <a:pos x="8" y="352"/>
                </a:cxn>
                <a:cxn ang="0">
                  <a:pos x="1272" y="352"/>
                </a:cxn>
                <a:cxn ang="0">
                  <a:pos x="1264" y="360"/>
                </a:cxn>
                <a:cxn ang="0">
                  <a:pos x="1264" y="8"/>
                </a:cxn>
                <a:cxn ang="0">
                  <a:pos x="1272" y="16"/>
                </a:cxn>
                <a:cxn ang="0">
                  <a:pos x="8" y="16"/>
                </a:cxn>
                <a:cxn ang="0">
                  <a:pos x="16" y="8"/>
                </a:cxn>
                <a:cxn ang="0">
                  <a:pos x="16" y="360"/>
                </a:cxn>
              </a:cxnLst>
              <a:rect l="0" t="0" r="r" b="b"/>
              <a:pathLst>
                <a:path w="1280" h="368">
                  <a:moveTo>
                    <a:pt x="0" y="8"/>
                  </a:moveTo>
                  <a:cubicBezTo>
                    <a:pt x="0" y="4"/>
                    <a:pt x="4" y="0"/>
                    <a:pt x="8" y="0"/>
                  </a:cubicBezTo>
                  <a:lnTo>
                    <a:pt x="1272" y="0"/>
                  </a:lnTo>
                  <a:cubicBezTo>
                    <a:pt x="1277" y="0"/>
                    <a:pt x="1280" y="4"/>
                    <a:pt x="1280" y="8"/>
                  </a:cubicBezTo>
                  <a:lnTo>
                    <a:pt x="1280" y="360"/>
                  </a:lnTo>
                  <a:cubicBezTo>
                    <a:pt x="1280" y="365"/>
                    <a:pt x="1277" y="368"/>
                    <a:pt x="1272" y="368"/>
                  </a:cubicBezTo>
                  <a:lnTo>
                    <a:pt x="8" y="368"/>
                  </a:lnTo>
                  <a:cubicBezTo>
                    <a:pt x="4" y="368"/>
                    <a:pt x="0" y="365"/>
                    <a:pt x="0" y="360"/>
                  </a:cubicBezTo>
                  <a:lnTo>
                    <a:pt x="0" y="8"/>
                  </a:lnTo>
                  <a:close/>
                  <a:moveTo>
                    <a:pt x="16" y="360"/>
                  </a:moveTo>
                  <a:lnTo>
                    <a:pt x="8" y="352"/>
                  </a:lnTo>
                  <a:lnTo>
                    <a:pt x="1272" y="352"/>
                  </a:lnTo>
                  <a:lnTo>
                    <a:pt x="1264" y="360"/>
                  </a:lnTo>
                  <a:lnTo>
                    <a:pt x="1264" y="8"/>
                  </a:lnTo>
                  <a:lnTo>
                    <a:pt x="1272" y="16"/>
                  </a:lnTo>
                  <a:lnTo>
                    <a:pt x="8" y="16"/>
                  </a:lnTo>
                  <a:lnTo>
                    <a:pt x="16" y="8"/>
                  </a:lnTo>
                  <a:lnTo>
                    <a:pt x="16" y="36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Rectangle 15"/>
            <p:cNvSpPr>
              <a:spLocks noChangeArrowheads="1"/>
            </p:cNvSpPr>
            <p:nvPr/>
          </p:nvSpPr>
          <p:spPr bwMode="auto">
            <a:xfrm>
              <a:off x="1654" y="2537"/>
              <a:ext cx="474"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Franklin Gothic Medium" pitchFamily="34" charset="0"/>
                  <a:cs typeface="Arial" pitchFamily="34" charset="0"/>
                </a:rPr>
                <a:t>US, 56.6%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Freeform 16"/>
            <p:cNvSpPr>
              <a:spLocks noEditPoints="1"/>
            </p:cNvSpPr>
            <p:nvPr/>
          </p:nvSpPr>
          <p:spPr bwMode="auto">
            <a:xfrm>
              <a:off x="441" y="3147"/>
              <a:ext cx="312" cy="246"/>
            </a:xfrm>
            <a:custGeom>
              <a:avLst/>
              <a:gdLst/>
              <a:ahLst/>
              <a:cxnLst>
                <a:cxn ang="0">
                  <a:pos x="0" y="8"/>
                </a:cxn>
                <a:cxn ang="0">
                  <a:pos x="8" y="0"/>
                </a:cxn>
                <a:cxn ang="0">
                  <a:pos x="824" y="0"/>
                </a:cxn>
                <a:cxn ang="0">
                  <a:pos x="832" y="8"/>
                </a:cxn>
                <a:cxn ang="0">
                  <a:pos x="832" y="648"/>
                </a:cxn>
                <a:cxn ang="0">
                  <a:pos x="824" y="656"/>
                </a:cxn>
                <a:cxn ang="0">
                  <a:pos x="8" y="656"/>
                </a:cxn>
                <a:cxn ang="0">
                  <a:pos x="0" y="648"/>
                </a:cxn>
                <a:cxn ang="0">
                  <a:pos x="0" y="8"/>
                </a:cxn>
                <a:cxn ang="0">
                  <a:pos x="16" y="648"/>
                </a:cxn>
                <a:cxn ang="0">
                  <a:pos x="8" y="640"/>
                </a:cxn>
                <a:cxn ang="0">
                  <a:pos x="824" y="640"/>
                </a:cxn>
                <a:cxn ang="0">
                  <a:pos x="816" y="648"/>
                </a:cxn>
                <a:cxn ang="0">
                  <a:pos x="816" y="8"/>
                </a:cxn>
                <a:cxn ang="0">
                  <a:pos x="824" y="16"/>
                </a:cxn>
                <a:cxn ang="0">
                  <a:pos x="8" y="16"/>
                </a:cxn>
                <a:cxn ang="0">
                  <a:pos x="16" y="8"/>
                </a:cxn>
                <a:cxn ang="0">
                  <a:pos x="16" y="648"/>
                </a:cxn>
              </a:cxnLst>
              <a:rect l="0" t="0" r="r" b="b"/>
              <a:pathLst>
                <a:path w="832" h="656">
                  <a:moveTo>
                    <a:pt x="0" y="8"/>
                  </a:moveTo>
                  <a:cubicBezTo>
                    <a:pt x="0" y="4"/>
                    <a:pt x="4" y="0"/>
                    <a:pt x="8" y="0"/>
                  </a:cubicBezTo>
                  <a:lnTo>
                    <a:pt x="824" y="0"/>
                  </a:lnTo>
                  <a:cubicBezTo>
                    <a:pt x="829" y="0"/>
                    <a:pt x="832" y="4"/>
                    <a:pt x="832" y="8"/>
                  </a:cubicBezTo>
                  <a:lnTo>
                    <a:pt x="832" y="648"/>
                  </a:lnTo>
                  <a:cubicBezTo>
                    <a:pt x="832" y="653"/>
                    <a:pt x="829" y="656"/>
                    <a:pt x="824" y="656"/>
                  </a:cubicBezTo>
                  <a:lnTo>
                    <a:pt x="8" y="656"/>
                  </a:lnTo>
                  <a:cubicBezTo>
                    <a:pt x="4" y="656"/>
                    <a:pt x="0" y="653"/>
                    <a:pt x="0" y="648"/>
                  </a:cubicBezTo>
                  <a:lnTo>
                    <a:pt x="0" y="8"/>
                  </a:lnTo>
                  <a:close/>
                  <a:moveTo>
                    <a:pt x="16" y="648"/>
                  </a:moveTo>
                  <a:lnTo>
                    <a:pt x="8" y="640"/>
                  </a:lnTo>
                  <a:lnTo>
                    <a:pt x="824" y="640"/>
                  </a:lnTo>
                  <a:lnTo>
                    <a:pt x="816" y="648"/>
                  </a:lnTo>
                  <a:lnTo>
                    <a:pt x="816" y="8"/>
                  </a:lnTo>
                  <a:lnTo>
                    <a:pt x="824" y="16"/>
                  </a:lnTo>
                  <a:lnTo>
                    <a:pt x="8" y="16"/>
                  </a:lnTo>
                  <a:lnTo>
                    <a:pt x="16" y="8"/>
                  </a:lnTo>
                  <a:lnTo>
                    <a:pt x="16" y="6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Rectangle 17"/>
            <p:cNvSpPr>
              <a:spLocks noChangeArrowheads="1"/>
            </p:cNvSpPr>
            <p:nvPr/>
          </p:nvSpPr>
          <p:spPr bwMode="auto">
            <a:xfrm>
              <a:off x="455" y="3159"/>
              <a:ext cx="330"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Franklin Gothic Medium" pitchFamily="34" charset="0"/>
                  <a:cs typeface="Arial" pitchFamily="34" charset="0"/>
                </a:rPr>
                <a:t>China,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479" y="3267"/>
              <a:ext cx="258"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Franklin Gothic Medium" pitchFamily="34" charset="0"/>
                  <a:cs typeface="Arial" pitchFamily="34" charset="0"/>
                </a:rPr>
                <a:t>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852" y="1728"/>
              <a:ext cx="342"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noEditPoints="1"/>
            </p:cNvSpPr>
            <p:nvPr/>
          </p:nvSpPr>
          <p:spPr bwMode="auto">
            <a:xfrm>
              <a:off x="849" y="1653"/>
              <a:ext cx="348" cy="360"/>
            </a:xfrm>
            <a:custGeom>
              <a:avLst/>
              <a:gdLst/>
              <a:ahLst/>
              <a:cxnLst>
                <a:cxn ang="0">
                  <a:pos x="0" y="8"/>
                </a:cxn>
                <a:cxn ang="0">
                  <a:pos x="8" y="0"/>
                </a:cxn>
                <a:cxn ang="0">
                  <a:pos x="920" y="0"/>
                </a:cxn>
                <a:cxn ang="0">
                  <a:pos x="928" y="8"/>
                </a:cxn>
                <a:cxn ang="0">
                  <a:pos x="928" y="952"/>
                </a:cxn>
                <a:cxn ang="0">
                  <a:pos x="920" y="960"/>
                </a:cxn>
                <a:cxn ang="0">
                  <a:pos x="8" y="960"/>
                </a:cxn>
                <a:cxn ang="0">
                  <a:pos x="0" y="952"/>
                </a:cxn>
                <a:cxn ang="0">
                  <a:pos x="0" y="8"/>
                </a:cxn>
                <a:cxn ang="0">
                  <a:pos x="16" y="952"/>
                </a:cxn>
                <a:cxn ang="0">
                  <a:pos x="8" y="944"/>
                </a:cxn>
                <a:cxn ang="0">
                  <a:pos x="920" y="944"/>
                </a:cxn>
                <a:cxn ang="0">
                  <a:pos x="912" y="952"/>
                </a:cxn>
                <a:cxn ang="0">
                  <a:pos x="912" y="8"/>
                </a:cxn>
                <a:cxn ang="0">
                  <a:pos x="920" y="16"/>
                </a:cxn>
                <a:cxn ang="0">
                  <a:pos x="8" y="16"/>
                </a:cxn>
                <a:cxn ang="0">
                  <a:pos x="16" y="8"/>
                </a:cxn>
                <a:cxn ang="0">
                  <a:pos x="16" y="952"/>
                </a:cxn>
              </a:cxnLst>
              <a:rect l="0" t="0" r="r" b="b"/>
              <a:pathLst>
                <a:path w="928" h="960">
                  <a:moveTo>
                    <a:pt x="0" y="8"/>
                  </a:moveTo>
                  <a:cubicBezTo>
                    <a:pt x="0" y="4"/>
                    <a:pt x="4" y="0"/>
                    <a:pt x="8" y="0"/>
                  </a:cubicBezTo>
                  <a:lnTo>
                    <a:pt x="920" y="0"/>
                  </a:lnTo>
                  <a:cubicBezTo>
                    <a:pt x="925" y="0"/>
                    <a:pt x="928" y="4"/>
                    <a:pt x="928" y="8"/>
                  </a:cubicBezTo>
                  <a:lnTo>
                    <a:pt x="928" y="952"/>
                  </a:lnTo>
                  <a:cubicBezTo>
                    <a:pt x="928" y="957"/>
                    <a:pt x="925" y="960"/>
                    <a:pt x="920" y="960"/>
                  </a:cubicBezTo>
                  <a:lnTo>
                    <a:pt x="8" y="960"/>
                  </a:lnTo>
                  <a:cubicBezTo>
                    <a:pt x="4" y="960"/>
                    <a:pt x="0" y="957"/>
                    <a:pt x="0" y="952"/>
                  </a:cubicBezTo>
                  <a:lnTo>
                    <a:pt x="0" y="8"/>
                  </a:lnTo>
                  <a:close/>
                  <a:moveTo>
                    <a:pt x="16" y="952"/>
                  </a:moveTo>
                  <a:lnTo>
                    <a:pt x="8" y="944"/>
                  </a:lnTo>
                  <a:lnTo>
                    <a:pt x="920" y="944"/>
                  </a:lnTo>
                  <a:lnTo>
                    <a:pt x="912" y="952"/>
                  </a:lnTo>
                  <a:lnTo>
                    <a:pt x="912" y="8"/>
                  </a:lnTo>
                  <a:lnTo>
                    <a:pt x="920" y="16"/>
                  </a:lnTo>
                  <a:lnTo>
                    <a:pt x="8" y="16"/>
                  </a:lnTo>
                  <a:lnTo>
                    <a:pt x="16" y="8"/>
                  </a:lnTo>
                  <a:lnTo>
                    <a:pt x="16" y="95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861" y="1670"/>
              <a:ext cx="299"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solidFill>
                  <a:srgbClr val="000000"/>
                </a:solidFill>
                <a:latin typeface="Franklin Gothic Medium"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Franklin Gothic Medium" pitchFamily="34" charset="0"/>
                  <a:cs typeface="Arial" pitchFamily="34" charset="0"/>
                </a:rPr>
                <a:t>Others</a:t>
              </a:r>
              <a:r>
                <a:rPr kumimoji="0" lang="en-US" sz="1200" b="1" i="0" u="none" strike="noStrike" cap="none" normalizeH="0" baseline="0" dirty="0" smtClean="0">
                  <a:ln>
                    <a:noFill/>
                  </a:ln>
                  <a:solidFill>
                    <a:srgbClr val="000000"/>
                  </a:solidFill>
                  <a:effectLst/>
                  <a:latin typeface="Franklin Gothic Medium"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1" name="Rectangle 23"/>
            <p:cNvSpPr>
              <a:spLocks noChangeArrowheads="1"/>
            </p:cNvSpPr>
            <p:nvPr/>
          </p:nvSpPr>
          <p:spPr bwMode="auto">
            <a:xfrm>
              <a:off x="879" y="1886"/>
              <a:ext cx="312"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Medium" pitchFamily="34" charset="0"/>
                  <a:cs typeface="Arial" pitchFamily="34" charset="0"/>
                </a:rPr>
                <a:t>38.2%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2" name="Rectangle 24"/>
            <p:cNvSpPr>
              <a:spLocks noChangeArrowheads="1"/>
            </p:cNvSpPr>
            <p:nvPr/>
          </p:nvSpPr>
          <p:spPr bwMode="auto">
            <a:xfrm>
              <a:off x="1214" y="888"/>
              <a:ext cx="600" cy="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Arial" pitchFamily="34" charset="0"/>
                  <a:cs typeface="Arial" pitchFamily="34" charset="0"/>
                </a:rPr>
                <a:t>2000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76" name="Group 28"/>
          <p:cNvGrpSpPr>
            <a:grpSpLocks noChangeAspect="1"/>
          </p:cNvGrpSpPr>
          <p:nvPr/>
        </p:nvGrpSpPr>
        <p:grpSpPr bwMode="auto">
          <a:xfrm>
            <a:off x="4953002" y="1828800"/>
            <a:ext cx="3657598" cy="4080644"/>
            <a:chOff x="3120" y="864"/>
            <a:chExt cx="2490" cy="2778"/>
          </a:xfrm>
          <a:effectLst>
            <a:outerShdw blurRad="50800" dist="38100" dir="16200000" rotWithShape="0">
              <a:prstClr val="black">
                <a:alpha val="40000"/>
              </a:prstClr>
            </a:outerShdw>
          </a:effectLst>
        </p:grpSpPr>
        <p:sp>
          <p:nvSpPr>
            <p:cNvPr id="2075" name="AutoShape 27"/>
            <p:cNvSpPr>
              <a:spLocks noChangeAspect="1" noChangeArrowheads="1" noTextEdit="1"/>
            </p:cNvSpPr>
            <p:nvPr/>
          </p:nvSpPr>
          <p:spPr bwMode="auto">
            <a:xfrm>
              <a:off x="3120" y="864"/>
              <a:ext cx="2442" cy="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7" name="Rectangle 29"/>
            <p:cNvSpPr>
              <a:spLocks noChangeArrowheads="1"/>
            </p:cNvSpPr>
            <p:nvPr/>
          </p:nvSpPr>
          <p:spPr bwMode="auto">
            <a:xfrm>
              <a:off x="3168" y="864"/>
              <a:ext cx="2442" cy="277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4350" y="1224"/>
              <a:ext cx="1135" cy="1779"/>
            </a:xfrm>
            <a:custGeom>
              <a:avLst/>
              <a:gdLst/>
              <a:ahLst/>
              <a:cxnLst>
                <a:cxn ang="0">
                  <a:pos x="1820" y="4743"/>
                </a:cxn>
                <a:cxn ang="0">
                  <a:pos x="2023" y="901"/>
                </a:cxn>
                <a:cxn ang="0">
                  <a:pos x="0" y="0"/>
                </a:cxn>
                <a:cxn ang="0">
                  <a:pos x="0" y="2720"/>
                </a:cxn>
                <a:cxn ang="0">
                  <a:pos x="1820" y="4743"/>
                </a:cxn>
              </a:cxnLst>
              <a:rect l="0" t="0" r="r" b="b"/>
              <a:pathLst>
                <a:path w="3027" h="4743">
                  <a:moveTo>
                    <a:pt x="1820" y="4743"/>
                  </a:moveTo>
                  <a:cubicBezTo>
                    <a:pt x="2936" y="3738"/>
                    <a:pt x="3027" y="2018"/>
                    <a:pt x="2023" y="901"/>
                  </a:cubicBezTo>
                  <a:cubicBezTo>
                    <a:pt x="1507" y="328"/>
                    <a:pt x="772" y="0"/>
                    <a:pt x="0" y="0"/>
                  </a:cubicBezTo>
                  <a:lnTo>
                    <a:pt x="0" y="2720"/>
                  </a:lnTo>
                  <a:lnTo>
                    <a:pt x="1820" y="4743"/>
                  </a:ln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noEditPoints="1"/>
            </p:cNvSpPr>
            <p:nvPr/>
          </p:nvSpPr>
          <p:spPr bwMode="auto">
            <a:xfrm>
              <a:off x="4347" y="1221"/>
              <a:ext cx="1026" cy="1785"/>
            </a:xfrm>
            <a:custGeom>
              <a:avLst/>
              <a:gdLst/>
              <a:ahLst/>
              <a:cxnLst>
                <a:cxn ang="0">
                  <a:pos x="1823" y="4746"/>
                </a:cxn>
                <a:cxn ang="0">
                  <a:pos x="2020" y="4550"/>
                </a:cxn>
                <a:cxn ang="0">
                  <a:pos x="2192" y="4339"/>
                </a:cxn>
                <a:cxn ang="0">
                  <a:pos x="2341" y="4115"/>
                </a:cxn>
                <a:cxn ang="0">
                  <a:pos x="2465" y="3881"/>
                </a:cxn>
                <a:cxn ang="0">
                  <a:pos x="2565" y="3638"/>
                </a:cxn>
                <a:cxn ang="0">
                  <a:pos x="2640" y="3386"/>
                </a:cxn>
                <a:cxn ang="0">
                  <a:pos x="2691" y="3131"/>
                </a:cxn>
                <a:cxn ang="0">
                  <a:pos x="2717" y="2872"/>
                </a:cxn>
                <a:cxn ang="0">
                  <a:pos x="2718" y="2612"/>
                </a:cxn>
                <a:cxn ang="0">
                  <a:pos x="2695" y="2352"/>
                </a:cxn>
                <a:cxn ang="0">
                  <a:pos x="2647" y="2095"/>
                </a:cxn>
                <a:cxn ang="0">
                  <a:pos x="2573" y="1842"/>
                </a:cxn>
                <a:cxn ang="0">
                  <a:pos x="2474" y="1596"/>
                </a:cxn>
                <a:cxn ang="0">
                  <a:pos x="2349" y="1358"/>
                </a:cxn>
                <a:cxn ang="0">
                  <a:pos x="2200" y="1130"/>
                </a:cxn>
                <a:cxn ang="0">
                  <a:pos x="2025" y="915"/>
                </a:cxn>
                <a:cxn ang="0">
                  <a:pos x="1714" y="620"/>
                </a:cxn>
                <a:cxn ang="0">
                  <a:pos x="1485" y="453"/>
                </a:cxn>
                <a:cxn ang="0">
                  <a:pos x="1240" y="313"/>
                </a:cxn>
                <a:cxn ang="0">
                  <a:pos x="982" y="197"/>
                </a:cxn>
                <a:cxn ang="0">
                  <a:pos x="713" y="110"/>
                </a:cxn>
                <a:cxn ang="0">
                  <a:pos x="436" y="50"/>
                </a:cxn>
                <a:cxn ang="0">
                  <a:pos x="152" y="20"/>
                </a:cxn>
                <a:cxn ang="0">
                  <a:pos x="16" y="8"/>
                </a:cxn>
                <a:cxn ang="0">
                  <a:pos x="14" y="2723"/>
                </a:cxn>
                <a:cxn ang="0">
                  <a:pos x="3" y="2734"/>
                </a:cxn>
                <a:cxn ang="0">
                  <a:pos x="0" y="8"/>
                </a:cxn>
                <a:cxn ang="0">
                  <a:pos x="9" y="0"/>
                </a:cxn>
                <a:cxn ang="0">
                  <a:pos x="297" y="16"/>
                </a:cxn>
                <a:cxn ang="0">
                  <a:pos x="579" y="61"/>
                </a:cxn>
                <a:cxn ang="0">
                  <a:pos x="854" y="135"/>
                </a:cxn>
                <a:cxn ang="0">
                  <a:pos x="1120" y="237"/>
                </a:cxn>
                <a:cxn ang="0">
                  <a:pos x="1373" y="366"/>
                </a:cxn>
                <a:cxn ang="0">
                  <a:pos x="1611" y="520"/>
                </a:cxn>
                <a:cxn ang="0">
                  <a:pos x="1834" y="701"/>
                </a:cxn>
                <a:cxn ang="0">
                  <a:pos x="2129" y="1011"/>
                </a:cxn>
                <a:cxn ang="0">
                  <a:pos x="2292" y="1234"/>
                </a:cxn>
                <a:cxn ang="0">
                  <a:pos x="2430" y="1469"/>
                </a:cxn>
                <a:cxn ang="0">
                  <a:pos x="2541" y="1713"/>
                </a:cxn>
                <a:cxn ang="0">
                  <a:pos x="2628" y="1963"/>
                </a:cxn>
                <a:cxn ang="0">
                  <a:pos x="2689" y="2220"/>
                </a:cxn>
                <a:cxn ang="0">
                  <a:pos x="2725" y="2481"/>
                </a:cxn>
                <a:cxn ang="0">
                  <a:pos x="2736" y="2743"/>
                </a:cxn>
                <a:cxn ang="0">
                  <a:pos x="2723" y="3004"/>
                </a:cxn>
                <a:cxn ang="0">
                  <a:pos x="2684" y="3263"/>
                </a:cxn>
                <a:cxn ang="0">
                  <a:pos x="2621" y="3518"/>
                </a:cxn>
                <a:cxn ang="0">
                  <a:pos x="2533" y="3767"/>
                </a:cxn>
                <a:cxn ang="0">
                  <a:pos x="2420" y="4007"/>
                </a:cxn>
                <a:cxn ang="0">
                  <a:pos x="2283" y="4238"/>
                </a:cxn>
                <a:cxn ang="0">
                  <a:pos x="2122" y="4457"/>
                </a:cxn>
                <a:cxn ang="0">
                  <a:pos x="1936" y="4661"/>
                </a:cxn>
                <a:cxn ang="0">
                  <a:pos x="1828" y="4759"/>
                </a:cxn>
                <a:cxn ang="0">
                  <a:pos x="3" y="2734"/>
                </a:cxn>
              </a:cxnLst>
              <a:rect l="0" t="0" r="r" b="b"/>
              <a:pathLst>
                <a:path w="2736" h="4760">
                  <a:moveTo>
                    <a:pt x="1834" y="4746"/>
                  </a:moveTo>
                  <a:lnTo>
                    <a:pt x="1823" y="4746"/>
                  </a:lnTo>
                  <a:lnTo>
                    <a:pt x="1925" y="4650"/>
                  </a:lnTo>
                  <a:lnTo>
                    <a:pt x="2020" y="4550"/>
                  </a:lnTo>
                  <a:lnTo>
                    <a:pt x="2109" y="4446"/>
                  </a:lnTo>
                  <a:lnTo>
                    <a:pt x="2192" y="4339"/>
                  </a:lnTo>
                  <a:lnTo>
                    <a:pt x="2270" y="4229"/>
                  </a:lnTo>
                  <a:lnTo>
                    <a:pt x="2341" y="4115"/>
                  </a:lnTo>
                  <a:lnTo>
                    <a:pt x="2407" y="4000"/>
                  </a:lnTo>
                  <a:lnTo>
                    <a:pt x="2465" y="3881"/>
                  </a:lnTo>
                  <a:lnTo>
                    <a:pt x="2518" y="3760"/>
                  </a:lnTo>
                  <a:lnTo>
                    <a:pt x="2565" y="3638"/>
                  </a:lnTo>
                  <a:lnTo>
                    <a:pt x="2606" y="3513"/>
                  </a:lnTo>
                  <a:lnTo>
                    <a:pt x="2640" y="3386"/>
                  </a:lnTo>
                  <a:lnTo>
                    <a:pt x="2669" y="3260"/>
                  </a:lnTo>
                  <a:lnTo>
                    <a:pt x="2691" y="3131"/>
                  </a:lnTo>
                  <a:lnTo>
                    <a:pt x="2708" y="3001"/>
                  </a:lnTo>
                  <a:lnTo>
                    <a:pt x="2717" y="2872"/>
                  </a:lnTo>
                  <a:lnTo>
                    <a:pt x="2720" y="2742"/>
                  </a:lnTo>
                  <a:lnTo>
                    <a:pt x="2718" y="2612"/>
                  </a:lnTo>
                  <a:lnTo>
                    <a:pt x="2709" y="2482"/>
                  </a:lnTo>
                  <a:lnTo>
                    <a:pt x="2695" y="2352"/>
                  </a:lnTo>
                  <a:lnTo>
                    <a:pt x="2674" y="2223"/>
                  </a:lnTo>
                  <a:lnTo>
                    <a:pt x="2647" y="2095"/>
                  </a:lnTo>
                  <a:lnTo>
                    <a:pt x="2613" y="1968"/>
                  </a:lnTo>
                  <a:lnTo>
                    <a:pt x="2573" y="1842"/>
                  </a:lnTo>
                  <a:lnTo>
                    <a:pt x="2526" y="1718"/>
                  </a:lnTo>
                  <a:lnTo>
                    <a:pt x="2474" y="1596"/>
                  </a:lnTo>
                  <a:lnTo>
                    <a:pt x="2415" y="1476"/>
                  </a:lnTo>
                  <a:lnTo>
                    <a:pt x="2349" y="1358"/>
                  </a:lnTo>
                  <a:lnTo>
                    <a:pt x="2279" y="1243"/>
                  </a:lnTo>
                  <a:lnTo>
                    <a:pt x="2200" y="1130"/>
                  </a:lnTo>
                  <a:lnTo>
                    <a:pt x="2116" y="1020"/>
                  </a:lnTo>
                  <a:lnTo>
                    <a:pt x="2025" y="915"/>
                  </a:lnTo>
                  <a:lnTo>
                    <a:pt x="1823" y="712"/>
                  </a:lnTo>
                  <a:lnTo>
                    <a:pt x="1714" y="620"/>
                  </a:lnTo>
                  <a:lnTo>
                    <a:pt x="1602" y="533"/>
                  </a:lnTo>
                  <a:lnTo>
                    <a:pt x="1485" y="453"/>
                  </a:lnTo>
                  <a:lnTo>
                    <a:pt x="1364" y="379"/>
                  </a:lnTo>
                  <a:lnTo>
                    <a:pt x="1240" y="313"/>
                  </a:lnTo>
                  <a:lnTo>
                    <a:pt x="1113" y="252"/>
                  </a:lnTo>
                  <a:lnTo>
                    <a:pt x="982" y="197"/>
                  </a:lnTo>
                  <a:lnTo>
                    <a:pt x="849" y="150"/>
                  </a:lnTo>
                  <a:lnTo>
                    <a:pt x="713" y="110"/>
                  </a:lnTo>
                  <a:lnTo>
                    <a:pt x="576" y="76"/>
                  </a:lnTo>
                  <a:lnTo>
                    <a:pt x="436" y="50"/>
                  </a:lnTo>
                  <a:lnTo>
                    <a:pt x="294" y="31"/>
                  </a:lnTo>
                  <a:lnTo>
                    <a:pt x="152" y="20"/>
                  </a:lnTo>
                  <a:lnTo>
                    <a:pt x="8" y="16"/>
                  </a:lnTo>
                  <a:lnTo>
                    <a:pt x="16" y="8"/>
                  </a:lnTo>
                  <a:lnTo>
                    <a:pt x="16" y="2728"/>
                  </a:lnTo>
                  <a:lnTo>
                    <a:pt x="14" y="2723"/>
                  </a:lnTo>
                  <a:lnTo>
                    <a:pt x="1834" y="4746"/>
                  </a:lnTo>
                  <a:close/>
                  <a:moveTo>
                    <a:pt x="3" y="2734"/>
                  </a:moveTo>
                  <a:cubicBezTo>
                    <a:pt x="1" y="2732"/>
                    <a:pt x="0" y="2730"/>
                    <a:pt x="0" y="2728"/>
                  </a:cubicBezTo>
                  <a:lnTo>
                    <a:pt x="0" y="8"/>
                  </a:lnTo>
                  <a:cubicBezTo>
                    <a:pt x="0" y="6"/>
                    <a:pt x="1" y="4"/>
                    <a:pt x="3" y="3"/>
                  </a:cubicBezTo>
                  <a:cubicBezTo>
                    <a:pt x="4" y="1"/>
                    <a:pt x="7" y="0"/>
                    <a:pt x="9" y="0"/>
                  </a:cubicBezTo>
                  <a:lnTo>
                    <a:pt x="153" y="4"/>
                  </a:lnTo>
                  <a:lnTo>
                    <a:pt x="297" y="16"/>
                  </a:lnTo>
                  <a:lnTo>
                    <a:pt x="439" y="35"/>
                  </a:lnTo>
                  <a:lnTo>
                    <a:pt x="579" y="61"/>
                  </a:lnTo>
                  <a:lnTo>
                    <a:pt x="718" y="95"/>
                  </a:lnTo>
                  <a:lnTo>
                    <a:pt x="854" y="135"/>
                  </a:lnTo>
                  <a:lnTo>
                    <a:pt x="989" y="182"/>
                  </a:lnTo>
                  <a:lnTo>
                    <a:pt x="1120" y="237"/>
                  </a:lnTo>
                  <a:lnTo>
                    <a:pt x="1247" y="298"/>
                  </a:lnTo>
                  <a:lnTo>
                    <a:pt x="1373" y="366"/>
                  </a:lnTo>
                  <a:lnTo>
                    <a:pt x="1494" y="440"/>
                  </a:lnTo>
                  <a:lnTo>
                    <a:pt x="1611" y="520"/>
                  </a:lnTo>
                  <a:lnTo>
                    <a:pt x="1725" y="607"/>
                  </a:lnTo>
                  <a:lnTo>
                    <a:pt x="1834" y="701"/>
                  </a:lnTo>
                  <a:lnTo>
                    <a:pt x="2038" y="904"/>
                  </a:lnTo>
                  <a:lnTo>
                    <a:pt x="2129" y="1011"/>
                  </a:lnTo>
                  <a:lnTo>
                    <a:pt x="2213" y="1121"/>
                  </a:lnTo>
                  <a:lnTo>
                    <a:pt x="2292" y="1234"/>
                  </a:lnTo>
                  <a:lnTo>
                    <a:pt x="2363" y="1351"/>
                  </a:lnTo>
                  <a:lnTo>
                    <a:pt x="2430" y="1469"/>
                  </a:lnTo>
                  <a:lnTo>
                    <a:pt x="2489" y="1589"/>
                  </a:lnTo>
                  <a:lnTo>
                    <a:pt x="2541" y="1713"/>
                  </a:lnTo>
                  <a:lnTo>
                    <a:pt x="2588" y="1837"/>
                  </a:lnTo>
                  <a:lnTo>
                    <a:pt x="2628" y="1963"/>
                  </a:lnTo>
                  <a:lnTo>
                    <a:pt x="2662" y="2092"/>
                  </a:lnTo>
                  <a:lnTo>
                    <a:pt x="2689" y="2220"/>
                  </a:lnTo>
                  <a:lnTo>
                    <a:pt x="2710" y="2351"/>
                  </a:lnTo>
                  <a:lnTo>
                    <a:pt x="2725" y="2481"/>
                  </a:lnTo>
                  <a:lnTo>
                    <a:pt x="2734" y="2611"/>
                  </a:lnTo>
                  <a:lnTo>
                    <a:pt x="2736" y="2743"/>
                  </a:lnTo>
                  <a:lnTo>
                    <a:pt x="2733" y="2873"/>
                  </a:lnTo>
                  <a:lnTo>
                    <a:pt x="2723" y="3004"/>
                  </a:lnTo>
                  <a:lnTo>
                    <a:pt x="2706" y="3134"/>
                  </a:lnTo>
                  <a:lnTo>
                    <a:pt x="2684" y="3263"/>
                  </a:lnTo>
                  <a:lnTo>
                    <a:pt x="2655" y="3391"/>
                  </a:lnTo>
                  <a:lnTo>
                    <a:pt x="2621" y="3518"/>
                  </a:lnTo>
                  <a:lnTo>
                    <a:pt x="2580" y="3643"/>
                  </a:lnTo>
                  <a:lnTo>
                    <a:pt x="2533" y="3767"/>
                  </a:lnTo>
                  <a:lnTo>
                    <a:pt x="2480" y="3888"/>
                  </a:lnTo>
                  <a:lnTo>
                    <a:pt x="2420" y="4007"/>
                  </a:lnTo>
                  <a:lnTo>
                    <a:pt x="2354" y="4124"/>
                  </a:lnTo>
                  <a:lnTo>
                    <a:pt x="2283" y="4238"/>
                  </a:lnTo>
                  <a:lnTo>
                    <a:pt x="2205" y="4348"/>
                  </a:lnTo>
                  <a:lnTo>
                    <a:pt x="2122" y="4457"/>
                  </a:lnTo>
                  <a:lnTo>
                    <a:pt x="2031" y="4561"/>
                  </a:lnTo>
                  <a:lnTo>
                    <a:pt x="1936" y="4661"/>
                  </a:lnTo>
                  <a:lnTo>
                    <a:pt x="1834" y="4757"/>
                  </a:lnTo>
                  <a:cubicBezTo>
                    <a:pt x="1832" y="4759"/>
                    <a:pt x="1830" y="4760"/>
                    <a:pt x="1828" y="4759"/>
                  </a:cubicBezTo>
                  <a:cubicBezTo>
                    <a:pt x="1826" y="4759"/>
                    <a:pt x="1824" y="4758"/>
                    <a:pt x="1823" y="4757"/>
                  </a:cubicBezTo>
                  <a:lnTo>
                    <a:pt x="3" y="2734"/>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3809" y="2244"/>
              <a:ext cx="1224" cy="1106"/>
            </a:xfrm>
            <a:custGeom>
              <a:avLst/>
              <a:gdLst/>
              <a:ahLst/>
              <a:cxnLst>
                <a:cxn ang="0">
                  <a:pos x="0" y="2307"/>
                </a:cxn>
                <a:cxn ang="0">
                  <a:pos x="3262" y="2023"/>
                </a:cxn>
                <a:cxn ang="0">
                  <a:pos x="1442" y="0"/>
                </a:cxn>
                <a:cxn ang="0">
                  <a:pos x="0" y="2307"/>
                </a:cxn>
              </a:cxnLst>
              <a:rect l="0" t="0" r="r" b="b"/>
              <a:pathLst>
                <a:path w="3262" h="2950">
                  <a:moveTo>
                    <a:pt x="0" y="2307"/>
                  </a:moveTo>
                  <a:cubicBezTo>
                    <a:pt x="1029" y="2950"/>
                    <a:pt x="2360" y="2834"/>
                    <a:pt x="3262" y="2023"/>
                  </a:cubicBezTo>
                  <a:lnTo>
                    <a:pt x="1442" y="0"/>
                  </a:lnTo>
                  <a:lnTo>
                    <a:pt x="0" y="2307"/>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noEditPoints="1"/>
            </p:cNvSpPr>
            <p:nvPr/>
          </p:nvSpPr>
          <p:spPr bwMode="auto">
            <a:xfrm>
              <a:off x="3806" y="2241"/>
              <a:ext cx="1230" cy="1026"/>
            </a:xfrm>
            <a:custGeom>
              <a:avLst/>
              <a:gdLst/>
              <a:ahLst/>
              <a:cxnLst>
                <a:cxn ang="0">
                  <a:pos x="15" y="2320"/>
                </a:cxn>
                <a:cxn ang="0">
                  <a:pos x="12" y="2309"/>
                </a:cxn>
                <a:cxn ang="0">
                  <a:pos x="208" y="2421"/>
                </a:cxn>
                <a:cxn ang="0">
                  <a:pos x="411" y="2514"/>
                </a:cxn>
                <a:cxn ang="0">
                  <a:pos x="617" y="2590"/>
                </a:cxn>
                <a:cxn ang="0">
                  <a:pos x="828" y="2649"/>
                </a:cxn>
                <a:cxn ang="0">
                  <a:pos x="1041" y="2690"/>
                </a:cxn>
                <a:cxn ang="0">
                  <a:pos x="1255" y="2715"/>
                </a:cxn>
                <a:cxn ang="0">
                  <a:pos x="1472" y="2720"/>
                </a:cxn>
                <a:cxn ang="0">
                  <a:pos x="1687" y="2710"/>
                </a:cxn>
                <a:cxn ang="0">
                  <a:pos x="1900" y="2684"/>
                </a:cxn>
                <a:cxn ang="0">
                  <a:pos x="2112" y="2640"/>
                </a:cxn>
                <a:cxn ang="0">
                  <a:pos x="2319" y="2579"/>
                </a:cxn>
                <a:cxn ang="0">
                  <a:pos x="2522" y="2501"/>
                </a:cxn>
                <a:cxn ang="0">
                  <a:pos x="2719" y="2406"/>
                </a:cxn>
                <a:cxn ang="0">
                  <a:pos x="2909" y="2296"/>
                </a:cxn>
                <a:cxn ang="0">
                  <a:pos x="3092" y="2169"/>
                </a:cxn>
                <a:cxn ang="0">
                  <a:pos x="3265" y="2025"/>
                </a:cxn>
                <a:cxn ang="0">
                  <a:pos x="3265" y="2037"/>
                </a:cxn>
                <a:cxn ang="0">
                  <a:pos x="1445" y="14"/>
                </a:cxn>
                <a:cxn ang="0">
                  <a:pos x="1457" y="13"/>
                </a:cxn>
                <a:cxn ang="0">
                  <a:pos x="15" y="2320"/>
                </a:cxn>
                <a:cxn ang="0">
                  <a:pos x="1444" y="4"/>
                </a:cxn>
                <a:cxn ang="0">
                  <a:pos x="1450" y="0"/>
                </a:cxn>
                <a:cxn ang="0">
                  <a:pos x="1456" y="3"/>
                </a:cxn>
                <a:cxn ang="0">
                  <a:pos x="3276" y="2026"/>
                </a:cxn>
                <a:cxn ang="0">
                  <a:pos x="3278" y="2032"/>
                </a:cxn>
                <a:cxn ang="0">
                  <a:pos x="3276" y="2038"/>
                </a:cxn>
                <a:cxn ang="0">
                  <a:pos x="3101" y="2182"/>
                </a:cxn>
                <a:cxn ang="0">
                  <a:pos x="2917" y="2309"/>
                </a:cxn>
                <a:cxn ang="0">
                  <a:pos x="2726" y="2421"/>
                </a:cxn>
                <a:cxn ang="0">
                  <a:pos x="2527" y="2516"/>
                </a:cxn>
                <a:cxn ang="0">
                  <a:pos x="2324" y="2594"/>
                </a:cxn>
                <a:cxn ang="0">
                  <a:pos x="2115" y="2655"/>
                </a:cxn>
                <a:cxn ang="0">
                  <a:pos x="1902" y="2699"/>
                </a:cxn>
                <a:cxn ang="0">
                  <a:pos x="1688" y="2726"/>
                </a:cxn>
                <a:cxn ang="0">
                  <a:pos x="1471" y="2736"/>
                </a:cxn>
                <a:cxn ang="0">
                  <a:pos x="1254" y="2730"/>
                </a:cxn>
                <a:cxn ang="0">
                  <a:pos x="1038" y="2705"/>
                </a:cxn>
                <a:cxn ang="0">
                  <a:pos x="823" y="2664"/>
                </a:cxn>
                <a:cxn ang="0">
                  <a:pos x="612" y="2605"/>
                </a:cxn>
                <a:cxn ang="0">
                  <a:pos x="404" y="2529"/>
                </a:cxn>
                <a:cxn ang="0">
                  <a:pos x="200" y="2434"/>
                </a:cxn>
                <a:cxn ang="0">
                  <a:pos x="4" y="2322"/>
                </a:cxn>
                <a:cxn ang="0">
                  <a:pos x="1" y="2317"/>
                </a:cxn>
                <a:cxn ang="0">
                  <a:pos x="2" y="2311"/>
                </a:cxn>
                <a:cxn ang="0">
                  <a:pos x="1444" y="4"/>
                </a:cxn>
              </a:cxnLst>
              <a:rect l="0" t="0" r="r" b="b"/>
              <a:pathLst>
                <a:path w="3279" h="2736">
                  <a:moveTo>
                    <a:pt x="15" y="2320"/>
                  </a:moveTo>
                  <a:lnTo>
                    <a:pt x="12" y="2309"/>
                  </a:lnTo>
                  <a:lnTo>
                    <a:pt x="208" y="2421"/>
                  </a:lnTo>
                  <a:lnTo>
                    <a:pt x="411" y="2514"/>
                  </a:lnTo>
                  <a:lnTo>
                    <a:pt x="617" y="2590"/>
                  </a:lnTo>
                  <a:lnTo>
                    <a:pt x="828" y="2649"/>
                  </a:lnTo>
                  <a:lnTo>
                    <a:pt x="1041" y="2690"/>
                  </a:lnTo>
                  <a:lnTo>
                    <a:pt x="1255" y="2715"/>
                  </a:lnTo>
                  <a:lnTo>
                    <a:pt x="1472" y="2720"/>
                  </a:lnTo>
                  <a:lnTo>
                    <a:pt x="1687" y="2710"/>
                  </a:lnTo>
                  <a:lnTo>
                    <a:pt x="1900" y="2684"/>
                  </a:lnTo>
                  <a:lnTo>
                    <a:pt x="2112" y="2640"/>
                  </a:lnTo>
                  <a:lnTo>
                    <a:pt x="2319" y="2579"/>
                  </a:lnTo>
                  <a:lnTo>
                    <a:pt x="2522" y="2501"/>
                  </a:lnTo>
                  <a:lnTo>
                    <a:pt x="2719" y="2406"/>
                  </a:lnTo>
                  <a:lnTo>
                    <a:pt x="2909" y="2296"/>
                  </a:lnTo>
                  <a:lnTo>
                    <a:pt x="3092" y="2169"/>
                  </a:lnTo>
                  <a:lnTo>
                    <a:pt x="3265" y="2025"/>
                  </a:lnTo>
                  <a:lnTo>
                    <a:pt x="3265" y="2037"/>
                  </a:lnTo>
                  <a:lnTo>
                    <a:pt x="1445" y="14"/>
                  </a:lnTo>
                  <a:lnTo>
                    <a:pt x="1457" y="13"/>
                  </a:lnTo>
                  <a:lnTo>
                    <a:pt x="15" y="2320"/>
                  </a:lnTo>
                  <a:close/>
                  <a:moveTo>
                    <a:pt x="1444" y="4"/>
                  </a:moveTo>
                  <a:cubicBezTo>
                    <a:pt x="1445" y="2"/>
                    <a:pt x="1447" y="1"/>
                    <a:pt x="1450" y="0"/>
                  </a:cubicBezTo>
                  <a:cubicBezTo>
                    <a:pt x="1452" y="0"/>
                    <a:pt x="1455" y="1"/>
                    <a:pt x="1456" y="3"/>
                  </a:cubicBezTo>
                  <a:lnTo>
                    <a:pt x="3276" y="2026"/>
                  </a:lnTo>
                  <a:cubicBezTo>
                    <a:pt x="3278" y="2028"/>
                    <a:pt x="3279" y="2030"/>
                    <a:pt x="3278" y="2032"/>
                  </a:cubicBezTo>
                  <a:cubicBezTo>
                    <a:pt x="3278" y="2034"/>
                    <a:pt x="3277" y="2036"/>
                    <a:pt x="3276" y="2038"/>
                  </a:cubicBezTo>
                  <a:lnTo>
                    <a:pt x="3101" y="2182"/>
                  </a:lnTo>
                  <a:lnTo>
                    <a:pt x="2917" y="2309"/>
                  </a:lnTo>
                  <a:lnTo>
                    <a:pt x="2726" y="2421"/>
                  </a:lnTo>
                  <a:lnTo>
                    <a:pt x="2527" y="2516"/>
                  </a:lnTo>
                  <a:lnTo>
                    <a:pt x="2324" y="2594"/>
                  </a:lnTo>
                  <a:lnTo>
                    <a:pt x="2115" y="2655"/>
                  </a:lnTo>
                  <a:lnTo>
                    <a:pt x="1902" y="2699"/>
                  </a:lnTo>
                  <a:lnTo>
                    <a:pt x="1688" y="2726"/>
                  </a:lnTo>
                  <a:lnTo>
                    <a:pt x="1471" y="2736"/>
                  </a:lnTo>
                  <a:lnTo>
                    <a:pt x="1254" y="2730"/>
                  </a:lnTo>
                  <a:lnTo>
                    <a:pt x="1038" y="2705"/>
                  </a:lnTo>
                  <a:lnTo>
                    <a:pt x="823" y="2664"/>
                  </a:lnTo>
                  <a:lnTo>
                    <a:pt x="612" y="2605"/>
                  </a:lnTo>
                  <a:lnTo>
                    <a:pt x="404" y="2529"/>
                  </a:lnTo>
                  <a:lnTo>
                    <a:pt x="200" y="2434"/>
                  </a:lnTo>
                  <a:lnTo>
                    <a:pt x="4" y="2322"/>
                  </a:lnTo>
                  <a:cubicBezTo>
                    <a:pt x="3" y="2321"/>
                    <a:pt x="1" y="2320"/>
                    <a:pt x="1" y="2317"/>
                  </a:cubicBezTo>
                  <a:cubicBezTo>
                    <a:pt x="0" y="2315"/>
                    <a:pt x="1" y="2313"/>
                    <a:pt x="2" y="2311"/>
                  </a:cubicBezTo>
                  <a:lnTo>
                    <a:pt x="1444" y="4"/>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3330" y="1224"/>
              <a:ext cx="1020" cy="1885"/>
            </a:xfrm>
            <a:custGeom>
              <a:avLst/>
              <a:gdLst/>
              <a:ahLst/>
              <a:cxnLst>
                <a:cxn ang="0">
                  <a:pos x="2720" y="0"/>
                </a:cxn>
                <a:cxn ang="0">
                  <a:pos x="0" y="2720"/>
                </a:cxn>
                <a:cxn ang="0">
                  <a:pos x="1278" y="5027"/>
                </a:cxn>
                <a:cxn ang="0">
                  <a:pos x="2720" y="2720"/>
                </a:cxn>
                <a:cxn ang="0">
                  <a:pos x="2720" y="0"/>
                </a:cxn>
              </a:cxnLst>
              <a:rect l="0" t="0" r="r" b="b"/>
              <a:pathLst>
                <a:path w="2720" h="5027">
                  <a:moveTo>
                    <a:pt x="2720" y="0"/>
                  </a:moveTo>
                  <a:cubicBezTo>
                    <a:pt x="1218" y="0"/>
                    <a:pt x="0" y="1218"/>
                    <a:pt x="0" y="2720"/>
                  </a:cubicBezTo>
                  <a:cubicBezTo>
                    <a:pt x="0" y="3658"/>
                    <a:pt x="483" y="4529"/>
                    <a:pt x="1278" y="5027"/>
                  </a:cubicBezTo>
                  <a:lnTo>
                    <a:pt x="2720" y="2720"/>
                  </a:lnTo>
                  <a:lnTo>
                    <a:pt x="2720" y="0"/>
                  </a:lnTo>
                  <a:close/>
                </a:path>
              </a:pathLst>
            </a:custGeom>
            <a:solidFill>
              <a:srgbClr val="00004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noEditPoints="1"/>
            </p:cNvSpPr>
            <p:nvPr/>
          </p:nvSpPr>
          <p:spPr bwMode="auto">
            <a:xfrm>
              <a:off x="3327" y="1221"/>
              <a:ext cx="1026" cy="1892"/>
            </a:xfrm>
            <a:custGeom>
              <a:avLst/>
              <a:gdLst/>
              <a:ahLst/>
              <a:cxnLst>
                <a:cxn ang="0">
                  <a:pos x="2729" y="16"/>
                </a:cxn>
                <a:cxn ang="0">
                  <a:pos x="2451" y="30"/>
                </a:cxn>
                <a:cxn ang="0">
                  <a:pos x="2182" y="71"/>
                </a:cxn>
                <a:cxn ang="0">
                  <a:pos x="1922" y="138"/>
                </a:cxn>
                <a:cxn ang="0">
                  <a:pos x="1672" y="230"/>
                </a:cxn>
                <a:cxn ang="0">
                  <a:pos x="1212" y="480"/>
                </a:cxn>
                <a:cxn ang="0">
                  <a:pos x="811" y="811"/>
                </a:cxn>
                <a:cxn ang="0">
                  <a:pos x="480" y="1212"/>
                </a:cxn>
                <a:cxn ang="0">
                  <a:pos x="230" y="1673"/>
                </a:cxn>
                <a:cxn ang="0">
                  <a:pos x="138" y="1922"/>
                </a:cxn>
                <a:cxn ang="0">
                  <a:pos x="71" y="2182"/>
                </a:cxn>
                <a:cxn ang="0">
                  <a:pos x="30" y="2451"/>
                </a:cxn>
                <a:cxn ang="0">
                  <a:pos x="16" y="2729"/>
                </a:cxn>
                <a:cxn ang="0">
                  <a:pos x="38" y="3076"/>
                </a:cxn>
                <a:cxn ang="0">
                  <a:pos x="104" y="3413"/>
                </a:cxn>
                <a:cxn ang="0">
                  <a:pos x="211" y="3737"/>
                </a:cxn>
                <a:cxn ang="0">
                  <a:pos x="357" y="4043"/>
                </a:cxn>
                <a:cxn ang="0">
                  <a:pos x="539" y="4330"/>
                </a:cxn>
                <a:cxn ang="0">
                  <a:pos x="757" y="4591"/>
                </a:cxn>
                <a:cxn ang="0">
                  <a:pos x="1009" y="4825"/>
                </a:cxn>
                <a:cxn ang="0">
                  <a:pos x="1291" y="5029"/>
                </a:cxn>
                <a:cxn ang="0">
                  <a:pos x="2722" y="2724"/>
                </a:cxn>
                <a:cxn ang="0">
                  <a:pos x="2720" y="8"/>
                </a:cxn>
                <a:cxn ang="0">
                  <a:pos x="2735" y="2733"/>
                </a:cxn>
                <a:cxn ang="0">
                  <a:pos x="1288" y="5043"/>
                </a:cxn>
                <a:cxn ang="0">
                  <a:pos x="1137" y="4944"/>
                </a:cxn>
                <a:cxn ang="0">
                  <a:pos x="868" y="4724"/>
                </a:cxn>
                <a:cxn ang="0">
                  <a:pos x="631" y="4473"/>
                </a:cxn>
                <a:cxn ang="0">
                  <a:pos x="430" y="4198"/>
                </a:cxn>
                <a:cxn ang="0">
                  <a:pos x="264" y="3899"/>
                </a:cxn>
                <a:cxn ang="0">
                  <a:pos x="137" y="3581"/>
                </a:cxn>
                <a:cxn ang="0">
                  <a:pos x="51" y="3249"/>
                </a:cxn>
                <a:cxn ang="0">
                  <a:pos x="6" y="2904"/>
                </a:cxn>
                <a:cxn ang="0">
                  <a:pos x="4" y="2588"/>
                </a:cxn>
                <a:cxn ang="0">
                  <a:pos x="32" y="2313"/>
                </a:cxn>
                <a:cxn ang="0">
                  <a:pos x="87" y="2046"/>
                </a:cxn>
                <a:cxn ang="0">
                  <a:pos x="166" y="1791"/>
                </a:cxn>
                <a:cxn ang="0">
                  <a:pos x="330" y="1428"/>
                </a:cxn>
                <a:cxn ang="0">
                  <a:pos x="624" y="993"/>
                </a:cxn>
                <a:cxn ang="0">
                  <a:pos x="994" y="623"/>
                </a:cxn>
                <a:cxn ang="0">
                  <a:pos x="1429" y="329"/>
                </a:cxn>
                <a:cxn ang="0">
                  <a:pos x="1791" y="166"/>
                </a:cxn>
                <a:cxn ang="0">
                  <a:pos x="2047" y="87"/>
                </a:cxn>
                <a:cxn ang="0">
                  <a:pos x="2313" y="32"/>
                </a:cxn>
                <a:cxn ang="0">
                  <a:pos x="2588" y="4"/>
                </a:cxn>
                <a:cxn ang="0">
                  <a:pos x="2734" y="3"/>
                </a:cxn>
                <a:cxn ang="0">
                  <a:pos x="2736" y="2728"/>
                </a:cxn>
              </a:cxnLst>
              <a:rect l="0" t="0" r="r" b="b"/>
              <a:pathLst>
                <a:path w="2736" h="5044">
                  <a:moveTo>
                    <a:pt x="2720" y="8"/>
                  </a:moveTo>
                  <a:lnTo>
                    <a:pt x="2729" y="16"/>
                  </a:lnTo>
                  <a:lnTo>
                    <a:pt x="2589" y="20"/>
                  </a:lnTo>
                  <a:lnTo>
                    <a:pt x="2451" y="30"/>
                  </a:lnTo>
                  <a:lnTo>
                    <a:pt x="2315" y="47"/>
                  </a:lnTo>
                  <a:lnTo>
                    <a:pt x="2182" y="71"/>
                  </a:lnTo>
                  <a:lnTo>
                    <a:pt x="2050" y="102"/>
                  </a:lnTo>
                  <a:lnTo>
                    <a:pt x="1922" y="138"/>
                  </a:lnTo>
                  <a:lnTo>
                    <a:pt x="1796" y="181"/>
                  </a:lnTo>
                  <a:lnTo>
                    <a:pt x="1672" y="230"/>
                  </a:lnTo>
                  <a:lnTo>
                    <a:pt x="1436" y="344"/>
                  </a:lnTo>
                  <a:lnTo>
                    <a:pt x="1212" y="480"/>
                  </a:lnTo>
                  <a:lnTo>
                    <a:pt x="1003" y="636"/>
                  </a:lnTo>
                  <a:lnTo>
                    <a:pt x="811" y="811"/>
                  </a:lnTo>
                  <a:lnTo>
                    <a:pt x="635" y="1004"/>
                  </a:lnTo>
                  <a:lnTo>
                    <a:pt x="480" y="1212"/>
                  </a:lnTo>
                  <a:lnTo>
                    <a:pt x="343" y="1437"/>
                  </a:lnTo>
                  <a:lnTo>
                    <a:pt x="230" y="1673"/>
                  </a:lnTo>
                  <a:lnTo>
                    <a:pt x="181" y="1796"/>
                  </a:lnTo>
                  <a:lnTo>
                    <a:pt x="138" y="1922"/>
                  </a:lnTo>
                  <a:lnTo>
                    <a:pt x="102" y="2051"/>
                  </a:lnTo>
                  <a:lnTo>
                    <a:pt x="71" y="2182"/>
                  </a:lnTo>
                  <a:lnTo>
                    <a:pt x="47" y="2316"/>
                  </a:lnTo>
                  <a:lnTo>
                    <a:pt x="30" y="2451"/>
                  </a:lnTo>
                  <a:lnTo>
                    <a:pt x="20" y="2589"/>
                  </a:lnTo>
                  <a:lnTo>
                    <a:pt x="16" y="2729"/>
                  </a:lnTo>
                  <a:lnTo>
                    <a:pt x="22" y="2903"/>
                  </a:lnTo>
                  <a:lnTo>
                    <a:pt x="38" y="3076"/>
                  </a:lnTo>
                  <a:lnTo>
                    <a:pt x="66" y="3246"/>
                  </a:lnTo>
                  <a:lnTo>
                    <a:pt x="104" y="3413"/>
                  </a:lnTo>
                  <a:lnTo>
                    <a:pt x="152" y="3576"/>
                  </a:lnTo>
                  <a:lnTo>
                    <a:pt x="211" y="3737"/>
                  </a:lnTo>
                  <a:lnTo>
                    <a:pt x="279" y="3892"/>
                  </a:lnTo>
                  <a:lnTo>
                    <a:pt x="357" y="4043"/>
                  </a:lnTo>
                  <a:lnTo>
                    <a:pt x="443" y="4189"/>
                  </a:lnTo>
                  <a:lnTo>
                    <a:pt x="539" y="4330"/>
                  </a:lnTo>
                  <a:lnTo>
                    <a:pt x="644" y="4464"/>
                  </a:lnTo>
                  <a:lnTo>
                    <a:pt x="757" y="4591"/>
                  </a:lnTo>
                  <a:lnTo>
                    <a:pt x="879" y="4713"/>
                  </a:lnTo>
                  <a:lnTo>
                    <a:pt x="1009" y="4825"/>
                  </a:lnTo>
                  <a:lnTo>
                    <a:pt x="1146" y="4931"/>
                  </a:lnTo>
                  <a:lnTo>
                    <a:pt x="1291" y="5029"/>
                  </a:lnTo>
                  <a:lnTo>
                    <a:pt x="1280" y="5031"/>
                  </a:lnTo>
                  <a:lnTo>
                    <a:pt x="2722" y="2724"/>
                  </a:lnTo>
                  <a:lnTo>
                    <a:pt x="2720" y="2728"/>
                  </a:lnTo>
                  <a:lnTo>
                    <a:pt x="2720" y="8"/>
                  </a:lnTo>
                  <a:close/>
                  <a:moveTo>
                    <a:pt x="2736" y="2728"/>
                  </a:moveTo>
                  <a:cubicBezTo>
                    <a:pt x="2736" y="2730"/>
                    <a:pt x="2736" y="2731"/>
                    <a:pt x="2735" y="2733"/>
                  </a:cubicBezTo>
                  <a:lnTo>
                    <a:pt x="1293" y="5040"/>
                  </a:lnTo>
                  <a:cubicBezTo>
                    <a:pt x="1292" y="5042"/>
                    <a:pt x="1290" y="5043"/>
                    <a:pt x="1288" y="5043"/>
                  </a:cubicBezTo>
                  <a:cubicBezTo>
                    <a:pt x="1286" y="5044"/>
                    <a:pt x="1284" y="5043"/>
                    <a:pt x="1282" y="5042"/>
                  </a:cubicBezTo>
                  <a:lnTo>
                    <a:pt x="1137" y="4944"/>
                  </a:lnTo>
                  <a:lnTo>
                    <a:pt x="998" y="4838"/>
                  </a:lnTo>
                  <a:lnTo>
                    <a:pt x="868" y="4724"/>
                  </a:lnTo>
                  <a:lnTo>
                    <a:pt x="745" y="4602"/>
                  </a:lnTo>
                  <a:lnTo>
                    <a:pt x="631" y="4473"/>
                  </a:lnTo>
                  <a:lnTo>
                    <a:pt x="526" y="4339"/>
                  </a:lnTo>
                  <a:lnTo>
                    <a:pt x="430" y="4198"/>
                  </a:lnTo>
                  <a:lnTo>
                    <a:pt x="342" y="4050"/>
                  </a:lnTo>
                  <a:lnTo>
                    <a:pt x="264" y="3899"/>
                  </a:lnTo>
                  <a:lnTo>
                    <a:pt x="196" y="3742"/>
                  </a:lnTo>
                  <a:lnTo>
                    <a:pt x="137" y="3581"/>
                  </a:lnTo>
                  <a:lnTo>
                    <a:pt x="89" y="3416"/>
                  </a:lnTo>
                  <a:lnTo>
                    <a:pt x="51" y="3249"/>
                  </a:lnTo>
                  <a:lnTo>
                    <a:pt x="23" y="3077"/>
                  </a:lnTo>
                  <a:lnTo>
                    <a:pt x="6" y="2904"/>
                  </a:lnTo>
                  <a:lnTo>
                    <a:pt x="0" y="2728"/>
                  </a:lnTo>
                  <a:lnTo>
                    <a:pt x="4" y="2588"/>
                  </a:lnTo>
                  <a:lnTo>
                    <a:pt x="15" y="2449"/>
                  </a:lnTo>
                  <a:lnTo>
                    <a:pt x="32" y="2313"/>
                  </a:lnTo>
                  <a:lnTo>
                    <a:pt x="56" y="2179"/>
                  </a:lnTo>
                  <a:lnTo>
                    <a:pt x="87" y="2046"/>
                  </a:lnTo>
                  <a:lnTo>
                    <a:pt x="123" y="1917"/>
                  </a:lnTo>
                  <a:lnTo>
                    <a:pt x="166" y="1791"/>
                  </a:lnTo>
                  <a:lnTo>
                    <a:pt x="215" y="1666"/>
                  </a:lnTo>
                  <a:lnTo>
                    <a:pt x="330" y="1428"/>
                  </a:lnTo>
                  <a:lnTo>
                    <a:pt x="467" y="1203"/>
                  </a:lnTo>
                  <a:lnTo>
                    <a:pt x="624" y="993"/>
                  </a:lnTo>
                  <a:lnTo>
                    <a:pt x="800" y="800"/>
                  </a:lnTo>
                  <a:lnTo>
                    <a:pt x="994" y="623"/>
                  </a:lnTo>
                  <a:lnTo>
                    <a:pt x="1203" y="467"/>
                  </a:lnTo>
                  <a:lnTo>
                    <a:pt x="1429" y="329"/>
                  </a:lnTo>
                  <a:lnTo>
                    <a:pt x="1667" y="215"/>
                  </a:lnTo>
                  <a:lnTo>
                    <a:pt x="1791" y="166"/>
                  </a:lnTo>
                  <a:lnTo>
                    <a:pt x="1917" y="123"/>
                  </a:lnTo>
                  <a:lnTo>
                    <a:pt x="2047" y="87"/>
                  </a:lnTo>
                  <a:lnTo>
                    <a:pt x="2179" y="56"/>
                  </a:lnTo>
                  <a:lnTo>
                    <a:pt x="2313" y="32"/>
                  </a:lnTo>
                  <a:lnTo>
                    <a:pt x="2450" y="14"/>
                  </a:lnTo>
                  <a:lnTo>
                    <a:pt x="2588" y="4"/>
                  </a:lnTo>
                  <a:lnTo>
                    <a:pt x="2728" y="0"/>
                  </a:lnTo>
                  <a:cubicBezTo>
                    <a:pt x="2730" y="0"/>
                    <a:pt x="2732" y="1"/>
                    <a:pt x="2734" y="3"/>
                  </a:cubicBezTo>
                  <a:cubicBezTo>
                    <a:pt x="2736" y="4"/>
                    <a:pt x="2736" y="6"/>
                    <a:pt x="2736" y="8"/>
                  </a:cubicBezTo>
                  <a:lnTo>
                    <a:pt x="2736" y="2728"/>
                  </a:ln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84" name="Rectangle 36"/>
            <p:cNvSpPr>
              <a:spLocks noChangeArrowheads="1"/>
            </p:cNvSpPr>
            <p:nvPr/>
          </p:nvSpPr>
          <p:spPr bwMode="auto">
            <a:xfrm>
              <a:off x="4512" y="1902"/>
              <a:ext cx="474" cy="1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noEditPoints="1"/>
            </p:cNvSpPr>
            <p:nvPr/>
          </p:nvSpPr>
          <p:spPr bwMode="auto">
            <a:xfrm>
              <a:off x="4509" y="1899"/>
              <a:ext cx="480" cy="138"/>
            </a:xfrm>
            <a:custGeom>
              <a:avLst/>
              <a:gdLst/>
              <a:ahLst/>
              <a:cxnLst>
                <a:cxn ang="0">
                  <a:pos x="0" y="8"/>
                </a:cxn>
                <a:cxn ang="0">
                  <a:pos x="8" y="0"/>
                </a:cxn>
                <a:cxn ang="0">
                  <a:pos x="1272" y="0"/>
                </a:cxn>
                <a:cxn ang="0">
                  <a:pos x="1280" y="8"/>
                </a:cxn>
                <a:cxn ang="0">
                  <a:pos x="1280" y="360"/>
                </a:cxn>
                <a:cxn ang="0">
                  <a:pos x="1272" y="368"/>
                </a:cxn>
                <a:cxn ang="0">
                  <a:pos x="8" y="368"/>
                </a:cxn>
                <a:cxn ang="0">
                  <a:pos x="0" y="360"/>
                </a:cxn>
                <a:cxn ang="0">
                  <a:pos x="0" y="8"/>
                </a:cxn>
                <a:cxn ang="0">
                  <a:pos x="16" y="360"/>
                </a:cxn>
                <a:cxn ang="0">
                  <a:pos x="8" y="352"/>
                </a:cxn>
                <a:cxn ang="0">
                  <a:pos x="1272" y="352"/>
                </a:cxn>
                <a:cxn ang="0">
                  <a:pos x="1264" y="360"/>
                </a:cxn>
                <a:cxn ang="0">
                  <a:pos x="1264" y="8"/>
                </a:cxn>
                <a:cxn ang="0">
                  <a:pos x="1272" y="16"/>
                </a:cxn>
                <a:cxn ang="0">
                  <a:pos x="8" y="16"/>
                </a:cxn>
                <a:cxn ang="0">
                  <a:pos x="16" y="8"/>
                </a:cxn>
                <a:cxn ang="0">
                  <a:pos x="16" y="360"/>
                </a:cxn>
              </a:cxnLst>
              <a:rect l="0" t="0" r="r" b="b"/>
              <a:pathLst>
                <a:path w="1280" h="368">
                  <a:moveTo>
                    <a:pt x="0" y="8"/>
                  </a:moveTo>
                  <a:cubicBezTo>
                    <a:pt x="0" y="4"/>
                    <a:pt x="4" y="0"/>
                    <a:pt x="8" y="0"/>
                  </a:cubicBezTo>
                  <a:lnTo>
                    <a:pt x="1272" y="0"/>
                  </a:lnTo>
                  <a:cubicBezTo>
                    <a:pt x="1277" y="0"/>
                    <a:pt x="1280" y="4"/>
                    <a:pt x="1280" y="8"/>
                  </a:cubicBezTo>
                  <a:lnTo>
                    <a:pt x="1280" y="360"/>
                  </a:lnTo>
                  <a:cubicBezTo>
                    <a:pt x="1280" y="365"/>
                    <a:pt x="1277" y="368"/>
                    <a:pt x="1272" y="368"/>
                  </a:cubicBezTo>
                  <a:lnTo>
                    <a:pt x="8" y="368"/>
                  </a:lnTo>
                  <a:cubicBezTo>
                    <a:pt x="4" y="368"/>
                    <a:pt x="0" y="365"/>
                    <a:pt x="0" y="360"/>
                  </a:cubicBezTo>
                  <a:lnTo>
                    <a:pt x="0" y="8"/>
                  </a:lnTo>
                  <a:close/>
                  <a:moveTo>
                    <a:pt x="16" y="360"/>
                  </a:moveTo>
                  <a:lnTo>
                    <a:pt x="8" y="352"/>
                  </a:lnTo>
                  <a:lnTo>
                    <a:pt x="1272" y="352"/>
                  </a:lnTo>
                  <a:lnTo>
                    <a:pt x="1264" y="360"/>
                  </a:lnTo>
                  <a:lnTo>
                    <a:pt x="1264" y="8"/>
                  </a:lnTo>
                  <a:lnTo>
                    <a:pt x="1272" y="16"/>
                  </a:lnTo>
                  <a:lnTo>
                    <a:pt x="8" y="16"/>
                  </a:lnTo>
                  <a:lnTo>
                    <a:pt x="16" y="8"/>
                  </a:lnTo>
                  <a:lnTo>
                    <a:pt x="16" y="36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Rectangle 38"/>
            <p:cNvSpPr>
              <a:spLocks noChangeArrowheads="1"/>
            </p:cNvSpPr>
            <p:nvPr/>
          </p:nvSpPr>
          <p:spPr bwMode="auto">
            <a:xfrm>
              <a:off x="4530" y="1916"/>
              <a:ext cx="474"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Medium" pitchFamily="34" charset="0"/>
                  <a:cs typeface="Arial" pitchFamily="34" charset="0"/>
                </a:rPr>
                <a:t>US, 38.3%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7" name="Freeform 39"/>
            <p:cNvSpPr>
              <a:spLocks noEditPoints="1"/>
            </p:cNvSpPr>
            <p:nvPr/>
          </p:nvSpPr>
          <p:spPr bwMode="auto">
            <a:xfrm>
              <a:off x="3327" y="3168"/>
              <a:ext cx="369" cy="290"/>
            </a:xfrm>
            <a:custGeom>
              <a:avLst/>
              <a:gdLst/>
              <a:ahLst/>
              <a:cxnLst>
                <a:cxn ang="0">
                  <a:pos x="0" y="8"/>
                </a:cxn>
                <a:cxn ang="0">
                  <a:pos x="8" y="0"/>
                </a:cxn>
                <a:cxn ang="0">
                  <a:pos x="840" y="0"/>
                </a:cxn>
                <a:cxn ang="0">
                  <a:pos x="848" y="8"/>
                </a:cxn>
                <a:cxn ang="0">
                  <a:pos x="848" y="664"/>
                </a:cxn>
                <a:cxn ang="0">
                  <a:pos x="840" y="672"/>
                </a:cxn>
                <a:cxn ang="0">
                  <a:pos x="8" y="672"/>
                </a:cxn>
                <a:cxn ang="0">
                  <a:pos x="0" y="664"/>
                </a:cxn>
                <a:cxn ang="0">
                  <a:pos x="0" y="8"/>
                </a:cxn>
                <a:cxn ang="0">
                  <a:pos x="16" y="664"/>
                </a:cxn>
                <a:cxn ang="0">
                  <a:pos x="8" y="656"/>
                </a:cxn>
                <a:cxn ang="0">
                  <a:pos x="840" y="656"/>
                </a:cxn>
                <a:cxn ang="0">
                  <a:pos x="832" y="664"/>
                </a:cxn>
                <a:cxn ang="0">
                  <a:pos x="832" y="8"/>
                </a:cxn>
                <a:cxn ang="0">
                  <a:pos x="840" y="16"/>
                </a:cxn>
                <a:cxn ang="0">
                  <a:pos x="8" y="16"/>
                </a:cxn>
                <a:cxn ang="0">
                  <a:pos x="16" y="8"/>
                </a:cxn>
                <a:cxn ang="0">
                  <a:pos x="16" y="664"/>
                </a:cxn>
              </a:cxnLst>
              <a:rect l="0" t="0" r="r" b="b"/>
              <a:pathLst>
                <a:path w="848" h="672">
                  <a:moveTo>
                    <a:pt x="0" y="8"/>
                  </a:moveTo>
                  <a:cubicBezTo>
                    <a:pt x="0" y="4"/>
                    <a:pt x="4" y="0"/>
                    <a:pt x="8" y="0"/>
                  </a:cubicBezTo>
                  <a:lnTo>
                    <a:pt x="840" y="0"/>
                  </a:lnTo>
                  <a:cubicBezTo>
                    <a:pt x="845" y="0"/>
                    <a:pt x="848" y="4"/>
                    <a:pt x="848" y="8"/>
                  </a:cubicBezTo>
                  <a:lnTo>
                    <a:pt x="848" y="664"/>
                  </a:lnTo>
                  <a:cubicBezTo>
                    <a:pt x="848" y="669"/>
                    <a:pt x="845" y="672"/>
                    <a:pt x="840" y="672"/>
                  </a:cubicBezTo>
                  <a:lnTo>
                    <a:pt x="8" y="672"/>
                  </a:lnTo>
                  <a:cubicBezTo>
                    <a:pt x="4" y="672"/>
                    <a:pt x="0" y="669"/>
                    <a:pt x="0" y="664"/>
                  </a:cubicBezTo>
                  <a:lnTo>
                    <a:pt x="0" y="8"/>
                  </a:lnTo>
                  <a:close/>
                  <a:moveTo>
                    <a:pt x="16" y="664"/>
                  </a:moveTo>
                  <a:lnTo>
                    <a:pt x="8" y="656"/>
                  </a:lnTo>
                  <a:lnTo>
                    <a:pt x="840" y="656"/>
                  </a:lnTo>
                  <a:lnTo>
                    <a:pt x="832" y="664"/>
                  </a:lnTo>
                  <a:lnTo>
                    <a:pt x="832" y="8"/>
                  </a:lnTo>
                  <a:lnTo>
                    <a:pt x="840" y="16"/>
                  </a:lnTo>
                  <a:lnTo>
                    <a:pt x="8" y="16"/>
                  </a:lnTo>
                  <a:lnTo>
                    <a:pt x="16" y="8"/>
                  </a:lnTo>
                  <a:lnTo>
                    <a:pt x="16" y="66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Rectangle 40"/>
            <p:cNvSpPr>
              <a:spLocks noChangeArrowheads="1"/>
            </p:cNvSpPr>
            <p:nvPr/>
          </p:nvSpPr>
          <p:spPr bwMode="auto">
            <a:xfrm>
              <a:off x="3408" y="3216"/>
              <a:ext cx="330"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Medium" pitchFamily="34" charset="0"/>
                  <a:cs typeface="Arial" pitchFamily="34" charset="0"/>
                </a:rPr>
                <a:t>China,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9" name="Rectangle 41"/>
            <p:cNvSpPr>
              <a:spLocks noChangeArrowheads="1"/>
            </p:cNvSpPr>
            <p:nvPr/>
          </p:nvSpPr>
          <p:spPr bwMode="auto">
            <a:xfrm>
              <a:off x="3360" y="3312"/>
              <a:ext cx="312" cy="1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Medium" pitchFamily="34" charset="0"/>
                  <a:cs typeface="Arial" pitchFamily="34" charset="0"/>
                </a:rPr>
                <a:t>20.6%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0" name="Rectangle 42"/>
            <p:cNvSpPr>
              <a:spLocks noChangeArrowheads="1"/>
            </p:cNvSpPr>
            <p:nvPr/>
          </p:nvSpPr>
          <p:spPr bwMode="auto">
            <a:xfrm>
              <a:off x="3690" y="1728"/>
              <a:ext cx="342" cy="2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noEditPoints="1"/>
            </p:cNvSpPr>
            <p:nvPr/>
          </p:nvSpPr>
          <p:spPr bwMode="auto">
            <a:xfrm>
              <a:off x="3687" y="1599"/>
              <a:ext cx="348" cy="360"/>
            </a:xfrm>
            <a:custGeom>
              <a:avLst/>
              <a:gdLst/>
              <a:ahLst/>
              <a:cxnLst>
                <a:cxn ang="0">
                  <a:pos x="0" y="8"/>
                </a:cxn>
                <a:cxn ang="0">
                  <a:pos x="8" y="0"/>
                </a:cxn>
                <a:cxn ang="0">
                  <a:pos x="920" y="0"/>
                </a:cxn>
                <a:cxn ang="0">
                  <a:pos x="928" y="8"/>
                </a:cxn>
                <a:cxn ang="0">
                  <a:pos x="928" y="952"/>
                </a:cxn>
                <a:cxn ang="0">
                  <a:pos x="920" y="960"/>
                </a:cxn>
                <a:cxn ang="0">
                  <a:pos x="8" y="960"/>
                </a:cxn>
                <a:cxn ang="0">
                  <a:pos x="0" y="952"/>
                </a:cxn>
                <a:cxn ang="0">
                  <a:pos x="0" y="8"/>
                </a:cxn>
                <a:cxn ang="0">
                  <a:pos x="16" y="952"/>
                </a:cxn>
                <a:cxn ang="0">
                  <a:pos x="8" y="944"/>
                </a:cxn>
                <a:cxn ang="0">
                  <a:pos x="920" y="944"/>
                </a:cxn>
                <a:cxn ang="0">
                  <a:pos x="912" y="952"/>
                </a:cxn>
                <a:cxn ang="0">
                  <a:pos x="912" y="8"/>
                </a:cxn>
                <a:cxn ang="0">
                  <a:pos x="920" y="16"/>
                </a:cxn>
                <a:cxn ang="0">
                  <a:pos x="8" y="16"/>
                </a:cxn>
                <a:cxn ang="0">
                  <a:pos x="16" y="8"/>
                </a:cxn>
                <a:cxn ang="0">
                  <a:pos x="16" y="952"/>
                </a:cxn>
              </a:cxnLst>
              <a:rect l="0" t="0" r="r" b="b"/>
              <a:pathLst>
                <a:path w="928" h="960">
                  <a:moveTo>
                    <a:pt x="0" y="8"/>
                  </a:moveTo>
                  <a:cubicBezTo>
                    <a:pt x="0" y="4"/>
                    <a:pt x="4" y="0"/>
                    <a:pt x="8" y="0"/>
                  </a:cubicBezTo>
                  <a:lnTo>
                    <a:pt x="920" y="0"/>
                  </a:lnTo>
                  <a:cubicBezTo>
                    <a:pt x="925" y="0"/>
                    <a:pt x="928" y="4"/>
                    <a:pt x="928" y="8"/>
                  </a:cubicBezTo>
                  <a:lnTo>
                    <a:pt x="928" y="952"/>
                  </a:lnTo>
                  <a:cubicBezTo>
                    <a:pt x="928" y="957"/>
                    <a:pt x="925" y="960"/>
                    <a:pt x="920" y="960"/>
                  </a:cubicBezTo>
                  <a:lnTo>
                    <a:pt x="8" y="960"/>
                  </a:lnTo>
                  <a:cubicBezTo>
                    <a:pt x="4" y="960"/>
                    <a:pt x="0" y="957"/>
                    <a:pt x="0" y="952"/>
                  </a:cubicBezTo>
                  <a:lnTo>
                    <a:pt x="0" y="8"/>
                  </a:lnTo>
                  <a:close/>
                  <a:moveTo>
                    <a:pt x="16" y="952"/>
                  </a:moveTo>
                  <a:lnTo>
                    <a:pt x="8" y="944"/>
                  </a:lnTo>
                  <a:lnTo>
                    <a:pt x="920" y="944"/>
                  </a:lnTo>
                  <a:lnTo>
                    <a:pt x="912" y="952"/>
                  </a:lnTo>
                  <a:lnTo>
                    <a:pt x="912" y="8"/>
                  </a:lnTo>
                  <a:lnTo>
                    <a:pt x="920" y="16"/>
                  </a:lnTo>
                  <a:lnTo>
                    <a:pt x="8" y="16"/>
                  </a:lnTo>
                  <a:lnTo>
                    <a:pt x="16" y="8"/>
                  </a:lnTo>
                  <a:lnTo>
                    <a:pt x="16" y="95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Rectangle 44"/>
            <p:cNvSpPr>
              <a:spLocks noChangeArrowheads="1"/>
            </p:cNvSpPr>
            <p:nvPr/>
          </p:nvSpPr>
          <p:spPr bwMode="auto">
            <a:xfrm>
              <a:off x="3699" y="1617"/>
              <a:ext cx="275" cy="2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Franklin Gothic Medium"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Medium" pitchFamily="34" charset="0"/>
                  <a:cs typeface="Arial" pitchFamily="34" charset="0"/>
                </a:rPr>
                <a:t>Others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3" name="Rectangle 45"/>
            <p:cNvSpPr>
              <a:spLocks noChangeArrowheads="1"/>
            </p:cNvSpPr>
            <p:nvPr/>
          </p:nvSpPr>
          <p:spPr bwMode="auto">
            <a:xfrm>
              <a:off x="3717" y="172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4" name="Rectangle 46"/>
            <p:cNvSpPr>
              <a:spLocks noChangeArrowheads="1"/>
            </p:cNvSpPr>
            <p:nvPr/>
          </p:nvSpPr>
          <p:spPr bwMode="auto">
            <a:xfrm>
              <a:off x="3717" y="1833"/>
              <a:ext cx="312"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Franklin Gothic Medium" pitchFamily="34" charset="0"/>
                  <a:cs typeface="Arial" pitchFamily="34" charset="0"/>
                </a:rPr>
                <a:t>41.1%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5" name="Rectangle 47"/>
            <p:cNvSpPr>
              <a:spLocks noChangeArrowheads="1"/>
            </p:cNvSpPr>
            <p:nvPr/>
          </p:nvSpPr>
          <p:spPr bwMode="auto">
            <a:xfrm>
              <a:off x="4088" y="888"/>
              <a:ext cx="532" cy="2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strike="noStrike" cap="none" normalizeH="0" baseline="0" dirty="0" smtClean="0">
                  <a:ln>
                    <a:noFill/>
                  </a:ln>
                  <a:solidFill>
                    <a:srgbClr val="000000"/>
                  </a:solidFill>
                  <a:effectLst/>
                  <a:latin typeface="Arial" pitchFamily="34" charset="0"/>
                  <a:cs typeface="Arial" pitchFamily="34" charset="0"/>
                </a:rPr>
                <a:t>2011</a:t>
              </a:r>
              <a:endParaRPr kumimoji="0" lang="en-US" sz="1800" b="0" i="0" strike="noStrike" cap="none" normalizeH="0" baseline="0" dirty="0" smtClean="0">
                <a:ln>
                  <a:noFill/>
                </a:ln>
                <a:solidFill>
                  <a:schemeClr val="tx1"/>
                </a:solidFill>
                <a:effectLst/>
                <a:latin typeface="Arial" pitchFamily="34" charset="0"/>
                <a:cs typeface="Arial" pitchFamily="34" charset="0"/>
              </a:endParaRPr>
            </a:p>
          </p:txBody>
        </p:sp>
      </p:grpSp>
      <p:sp>
        <p:nvSpPr>
          <p:cNvPr id="58" name="Freeform 12"/>
          <p:cNvSpPr>
            <a:spLocks/>
          </p:cNvSpPr>
          <p:nvPr/>
        </p:nvSpPr>
        <p:spPr bwMode="auto">
          <a:xfrm>
            <a:off x="5867400" y="5181600"/>
            <a:ext cx="279400" cy="236538"/>
          </a:xfrm>
          <a:custGeom>
            <a:avLst/>
            <a:gdLst/>
            <a:ahLst/>
            <a:cxnLst>
              <a:cxn ang="0">
                <a:pos x="470" y="11"/>
              </a:cxn>
              <a:cxn ang="0">
                <a:pos x="104" y="395"/>
              </a:cxn>
              <a:cxn ang="0">
                <a:pos x="98" y="397"/>
              </a:cxn>
              <a:cxn ang="0">
                <a:pos x="0" y="397"/>
              </a:cxn>
              <a:cxn ang="0">
                <a:pos x="0" y="381"/>
              </a:cxn>
              <a:cxn ang="0">
                <a:pos x="98" y="381"/>
              </a:cxn>
              <a:cxn ang="0">
                <a:pos x="92" y="384"/>
              </a:cxn>
              <a:cxn ang="0">
                <a:pos x="459" y="0"/>
              </a:cxn>
              <a:cxn ang="0">
                <a:pos x="470" y="11"/>
              </a:cxn>
            </a:cxnLst>
            <a:rect l="0" t="0" r="r" b="b"/>
            <a:pathLst>
              <a:path w="470" h="397">
                <a:moveTo>
                  <a:pt x="470" y="11"/>
                </a:moveTo>
                <a:lnTo>
                  <a:pt x="104" y="395"/>
                </a:lnTo>
                <a:cubicBezTo>
                  <a:pt x="102" y="397"/>
                  <a:pt x="100" y="397"/>
                  <a:pt x="98" y="397"/>
                </a:cubicBezTo>
                <a:lnTo>
                  <a:pt x="0" y="397"/>
                </a:lnTo>
                <a:lnTo>
                  <a:pt x="0" y="381"/>
                </a:lnTo>
                <a:lnTo>
                  <a:pt x="98" y="381"/>
                </a:lnTo>
                <a:lnTo>
                  <a:pt x="92" y="384"/>
                </a:lnTo>
                <a:lnTo>
                  <a:pt x="459" y="0"/>
                </a:lnTo>
                <a:lnTo>
                  <a:pt x="470" y="1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TextBox 58"/>
          <p:cNvSpPr txBox="1"/>
          <p:nvPr/>
        </p:nvSpPr>
        <p:spPr>
          <a:xfrm>
            <a:off x="685800" y="1295400"/>
            <a:ext cx="4953000" cy="369332"/>
          </a:xfrm>
          <a:prstGeom prst="rect">
            <a:avLst/>
          </a:prstGeom>
          <a:noFill/>
        </p:spPr>
        <p:txBody>
          <a:bodyPr wrap="square" rtlCol="0">
            <a:spAutoFit/>
          </a:bodyPr>
          <a:lstStyle/>
          <a:p>
            <a:r>
              <a:rPr lang="en-US" b="1" dirty="0" smtClean="0">
                <a:latin typeface="Century" pitchFamily="18" charset="0"/>
              </a:rPr>
              <a:t>Exports by destination</a:t>
            </a:r>
            <a:endParaRPr lang="en-US" b="1" dirty="0">
              <a:latin typeface="Century" pitchFamily="18" charset="0"/>
            </a:endParaRPr>
          </a:p>
        </p:txBody>
      </p:sp>
      <p:sp>
        <p:nvSpPr>
          <p:cNvPr id="60" name="TextBox 59"/>
          <p:cNvSpPr txBox="1"/>
          <p:nvPr/>
        </p:nvSpPr>
        <p:spPr>
          <a:xfrm>
            <a:off x="5638800" y="6172200"/>
            <a:ext cx="1905000" cy="307777"/>
          </a:xfrm>
          <a:prstGeom prst="rect">
            <a:avLst/>
          </a:prstGeom>
          <a:noFill/>
        </p:spPr>
        <p:txBody>
          <a:bodyPr wrap="square" rtlCol="0">
            <a:spAutoFit/>
          </a:bodyPr>
          <a:lstStyle/>
          <a:p>
            <a:r>
              <a:rPr lang="en-US" sz="1400" dirty="0" smtClean="0"/>
              <a:t>Source: </a:t>
            </a:r>
            <a:r>
              <a:rPr lang="en-US" sz="1400" dirty="0" err="1" smtClean="0"/>
              <a:t>Eurostat</a:t>
            </a:r>
            <a:endParaRPr lang="en-US" sz="1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linds(horizontal)">
                                      <p:cBhvr>
                                        <p:cTn id="12" dur="500"/>
                                        <p:tgtEl>
                                          <p:spTgt spid="205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linds(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76"/>
                                        </p:tgtEl>
                                        <p:attrNameLst>
                                          <p:attrName>style.visibility</p:attrName>
                                        </p:attrNameLst>
                                      </p:cBhvr>
                                      <p:to>
                                        <p:strVal val="visible"/>
                                      </p:to>
                                    </p:set>
                                    <p:animEffect transition="in" filter="blinds(horizontal)">
                                      <p:cBhvr>
                                        <p:cTn id="20" dur="500"/>
                                        <p:tgtEl>
                                          <p:spTgt spid="207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blinds(horizontal)">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13</a:t>
            </a:fld>
            <a:endParaRPr lang="en-US"/>
          </a:p>
        </p:txBody>
      </p:sp>
      <p:pic>
        <p:nvPicPr>
          <p:cNvPr id="1026" name="Picture 2" descr="C:\Users\msenatore\AppData\Local\Microsoft\Windows\Temporary Internet Files\Content.Outlook\3ANI34P5\germany (2).jpg"/>
          <p:cNvPicPr>
            <a:picLocks noChangeAspect="1" noChangeArrowheads="1"/>
          </p:cNvPicPr>
          <p:nvPr/>
        </p:nvPicPr>
        <p:blipFill>
          <a:blip r:embed="rId4" cstate="print"/>
          <a:srcRect/>
          <a:stretch>
            <a:fillRect/>
          </a:stretch>
        </p:blipFill>
        <p:spPr bwMode="auto">
          <a:xfrm>
            <a:off x="381000" y="1524000"/>
            <a:ext cx="4040431" cy="4114800"/>
          </a:xfrm>
          <a:prstGeom prst="rect">
            <a:avLst/>
          </a:prstGeom>
          <a:noFill/>
        </p:spPr>
      </p:pic>
      <p:sp>
        <p:nvSpPr>
          <p:cNvPr id="10" name="TextBox 9"/>
          <p:cNvSpPr txBox="1"/>
          <p:nvPr/>
        </p:nvSpPr>
        <p:spPr>
          <a:xfrm>
            <a:off x="381000" y="152400"/>
            <a:ext cx="8763000" cy="2031325"/>
          </a:xfrm>
          <a:prstGeom prst="rect">
            <a:avLst/>
          </a:prstGeom>
          <a:noFill/>
        </p:spPr>
        <p:txBody>
          <a:bodyPr wrap="square" rtlCol="0">
            <a:spAutoFit/>
          </a:bodyPr>
          <a:lstStyle/>
          <a:p>
            <a:r>
              <a:rPr lang="en-US" sz="2000" b="1" i="1" dirty="0" smtClean="0">
                <a:latin typeface="Century" pitchFamily="18" charset="0"/>
              </a:rPr>
              <a:t>Strength elements</a:t>
            </a:r>
            <a:r>
              <a:rPr lang="en-US" sz="2000" i="1" dirty="0" smtClean="0">
                <a:latin typeface="Century" pitchFamily="18" charset="0"/>
              </a:rPr>
              <a:t>                               </a:t>
            </a:r>
            <a:r>
              <a:rPr lang="en-US" sz="2400" b="1" dirty="0" smtClean="0">
                <a:latin typeface="Century" pitchFamily="18" charset="0"/>
              </a:rPr>
              <a:t>…and were able to compete 					on costs and/or quality…</a:t>
            </a:r>
          </a:p>
          <a:p>
            <a:pPr marL="0" lvl="1" algn="ctr"/>
            <a:endParaRPr lang="en-US" b="1" dirty="0" smtClean="0">
              <a:latin typeface="Century" pitchFamily="18" charset="0"/>
            </a:endParaRPr>
          </a:p>
          <a:p>
            <a:pPr algn="ctr"/>
            <a:r>
              <a:rPr lang="en-US" sz="2000" b="1" dirty="0" smtClean="0">
                <a:latin typeface="Century" pitchFamily="18" charset="0"/>
              </a:rPr>
              <a:t> </a:t>
            </a:r>
          </a:p>
          <a:p>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pic>
        <p:nvPicPr>
          <p:cNvPr id="13" name="Picture 2"/>
          <p:cNvPicPr>
            <a:picLocks noChangeAspect="1" noChangeArrowheads="1"/>
          </p:cNvPicPr>
          <p:nvPr/>
        </p:nvPicPr>
        <p:blipFill>
          <a:blip r:embed="rId5" cstate="print"/>
          <a:srcRect/>
          <a:stretch>
            <a:fillRect/>
          </a:stretch>
        </p:blipFill>
        <p:spPr bwMode="auto">
          <a:xfrm>
            <a:off x="4419601" y="1828800"/>
            <a:ext cx="4419599" cy="3861203"/>
          </a:xfrm>
          <a:prstGeom prst="rect">
            <a:avLst/>
          </a:prstGeom>
          <a:noFill/>
          <a:ln w="9525">
            <a:noFill/>
            <a:miter lim="800000"/>
            <a:headEnd/>
            <a:tailEnd/>
          </a:ln>
        </p:spPr>
      </p:pic>
      <p:sp>
        <p:nvSpPr>
          <p:cNvPr id="16" name="TextBox 15"/>
          <p:cNvSpPr txBox="1"/>
          <p:nvPr/>
        </p:nvSpPr>
        <p:spPr>
          <a:xfrm>
            <a:off x="1524000" y="1524000"/>
            <a:ext cx="2438400" cy="338554"/>
          </a:xfrm>
          <a:prstGeom prst="rect">
            <a:avLst/>
          </a:prstGeom>
          <a:solidFill>
            <a:schemeClr val="bg1"/>
          </a:solidFill>
        </p:spPr>
        <p:txBody>
          <a:bodyPr wrap="square" rtlCol="0">
            <a:spAutoFit/>
          </a:bodyPr>
          <a:lstStyle/>
          <a:p>
            <a:r>
              <a:rPr lang="en-US" sz="1600" b="1" dirty="0" smtClean="0">
                <a:latin typeface="Century" pitchFamily="18" charset="0"/>
              </a:rPr>
              <a:t>Germany - productivity</a:t>
            </a:r>
            <a:endParaRPr lang="en-US" sz="1600" b="1" dirty="0">
              <a:latin typeface="Century" pitchFamily="18" charset="0"/>
            </a:endParaRPr>
          </a:p>
        </p:txBody>
      </p:sp>
      <p:sp>
        <p:nvSpPr>
          <p:cNvPr id="18" name="TextBox 17"/>
          <p:cNvSpPr txBox="1"/>
          <p:nvPr/>
        </p:nvSpPr>
        <p:spPr>
          <a:xfrm>
            <a:off x="5334000" y="1524000"/>
            <a:ext cx="2438400" cy="338554"/>
          </a:xfrm>
          <a:prstGeom prst="rect">
            <a:avLst/>
          </a:prstGeom>
          <a:solidFill>
            <a:schemeClr val="bg1"/>
          </a:solidFill>
        </p:spPr>
        <p:txBody>
          <a:bodyPr wrap="square" rtlCol="0">
            <a:spAutoFit/>
          </a:bodyPr>
          <a:lstStyle/>
          <a:p>
            <a:r>
              <a:rPr lang="en-US" sz="1600" b="1" dirty="0" smtClean="0">
                <a:latin typeface="Century" pitchFamily="18" charset="0"/>
              </a:rPr>
              <a:t>Italy - quality index</a:t>
            </a:r>
            <a:endParaRPr lang="en-US" sz="16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14</a:t>
            </a:fld>
            <a:endParaRPr lang="en-US"/>
          </a:p>
        </p:txBody>
      </p:sp>
      <p:pic>
        <p:nvPicPr>
          <p:cNvPr id="2050" name="Picture 2" descr="C:\Users\msenatore\AppData\Local\Microsoft\Windows\Temporary Internet Files\Content.Outlook\3ANI34P5\current account.jpg"/>
          <p:cNvPicPr>
            <a:picLocks noChangeAspect="1" noChangeArrowheads="1"/>
          </p:cNvPicPr>
          <p:nvPr/>
        </p:nvPicPr>
        <p:blipFill>
          <a:blip r:embed="rId4" cstate="print"/>
          <a:srcRect/>
          <a:stretch>
            <a:fillRect/>
          </a:stretch>
        </p:blipFill>
        <p:spPr bwMode="auto">
          <a:xfrm>
            <a:off x="4800600" y="1676400"/>
            <a:ext cx="4038600" cy="3657600"/>
          </a:xfrm>
          <a:prstGeom prst="rect">
            <a:avLst/>
          </a:prstGeom>
          <a:noFill/>
        </p:spPr>
      </p:pic>
      <p:pic>
        <p:nvPicPr>
          <p:cNvPr id="1026" name="Picture 2" descr="C:\Users\msenatore\AppData\Local\Microsoft\Windows\Temporary Internet Files\Content.Outlook\3ANI34P5\compet.jpg"/>
          <p:cNvPicPr>
            <a:picLocks noChangeAspect="1" noChangeArrowheads="1"/>
          </p:cNvPicPr>
          <p:nvPr/>
        </p:nvPicPr>
        <p:blipFill>
          <a:blip r:embed="rId5" cstate="print"/>
          <a:srcRect/>
          <a:stretch>
            <a:fillRect/>
          </a:stretch>
        </p:blipFill>
        <p:spPr bwMode="auto">
          <a:xfrm>
            <a:off x="381000" y="1600200"/>
            <a:ext cx="3886200" cy="3733800"/>
          </a:xfrm>
          <a:prstGeom prst="rect">
            <a:avLst/>
          </a:prstGeom>
          <a:noFill/>
        </p:spPr>
      </p:pic>
      <p:sp>
        <p:nvSpPr>
          <p:cNvPr id="9" name="TextBox 8"/>
          <p:cNvSpPr txBox="1"/>
          <p:nvPr/>
        </p:nvSpPr>
        <p:spPr>
          <a:xfrm>
            <a:off x="381000" y="152401"/>
            <a:ext cx="8915400" cy="830997"/>
          </a:xfrm>
          <a:prstGeom prst="rect">
            <a:avLst/>
          </a:prstGeom>
          <a:noFill/>
        </p:spPr>
        <p:txBody>
          <a:bodyPr wrap="square" rtlCol="0">
            <a:spAutoFit/>
          </a:bodyPr>
          <a:lstStyle/>
          <a:p>
            <a:r>
              <a:rPr lang="en-US" sz="2000" b="1" i="1" dirty="0" smtClean="0">
                <a:latin typeface="Century" pitchFamily="18" charset="0"/>
              </a:rPr>
              <a:t>Strength elements</a:t>
            </a:r>
            <a:r>
              <a:rPr lang="en-US" sz="2000" i="1" dirty="0" smtClean="0">
                <a:latin typeface="Century" pitchFamily="18" charset="0"/>
              </a:rPr>
              <a:t>                                        … </a:t>
            </a:r>
            <a:r>
              <a:rPr lang="en-US" sz="2400" b="1" dirty="0" smtClean="0">
                <a:latin typeface="Century" pitchFamily="18" charset="0"/>
              </a:rPr>
              <a:t>in the view of gradual     	competitiveness improvements and export-led recovery</a:t>
            </a:r>
            <a:endParaRPr lang="en-US" sz="2000" b="1" dirty="0" smtClean="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15</a:t>
            </a:fld>
            <a:endParaRPr lang="en-US"/>
          </a:p>
        </p:txBody>
      </p:sp>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381000" y="152400"/>
            <a:ext cx="8763000" cy="769441"/>
          </a:xfrm>
          <a:prstGeom prst="rect">
            <a:avLst/>
          </a:prstGeom>
          <a:noFill/>
        </p:spPr>
        <p:txBody>
          <a:bodyPr wrap="square" rtlCol="0">
            <a:spAutoFit/>
          </a:bodyPr>
          <a:lstStyle/>
          <a:p>
            <a:r>
              <a:rPr lang="en-US" sz="2000" b="1" i="1" dirty="0" smtClean="0">
                <a:latin typeface="Century" pitchFamily="18" charset="0"/>
              </a:rPr>
              <a:t>Policy reactions                      </a:t>
            </a:r>
            <a:r>
              <a:rPr lang="en-US" sz="2400" b="1" dirty="0" smtClean="0">
                <a:latin typeface="Century" pitchFamily="18" charset="0"/>
              </a:rPr>
              <a:t>How did Europe respond?</a:t>
            </a:r>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
        <p:nvSpPr>
          <p:cNvPr id="19" name="TextBox 18"/>
          <p:cNvSpPr txBox="1"/>
          <p:nvPr/>
        </p:nvSpPr>
        <p:spPr>
          <a:xfrm>
            <a:off x="914400" y="1447800"/>
            <a:ext cx="7772400" cy="3416320"/>
          </a:xfrm>
          <a:prstGeom prst="rect">
            <a:avLst/>
          </a:prstGeom>
          <a:noFill/>
        </p:spPr>
        <p:txBody>
          <a:bodyPr wrap="square" rtlCol="0">
            <a:spAutoFit/>
          </a:bodyPr>
          <a:lstStyle/>
          <a:p>
            <a:pPr algn="just"/>
            <a:r>
              <a:rPr lang="en-US" dirty="0" smtClean="0">
                <a:latin typeface="Century" pitchFamily="18" charset="0"/>
              </a:rPr>
              <a:t>The policy response has been mainly timely, firm, consistent and coordinated</a:t>
            </a:r>
          </a:p>
          <a:p>
            <a:pPr algn="just"/>
            <a:endParaRPr lang="en-US" dirty="0" smtClean="0">
              <a:latin typeface="Century" pitchFamily="18" charset="0"/>
            </a:endParaRPr>
          </a:p>
          <a:p>
            <a:pPr algn="just"/>
            <a:r>
              <a:rPr lang="en-US" dirty="0" smtClean="0">
                <a:latin typeface="Century" pitchFamily="18" charset="0"/>
              </a:rPr>
              <a:t/>
            </a:r>
            <a:br>
              <a:rPr lang="en-US" dirty="0" smtClean="0">
                <a:latin typeface="Century" pitchFamily="18" charset="0"/>
              </a:rPr>
            </a:br>
            <a:r>
              <a:rPr lang="en-US" dirty="0" smtClean="0">
                <a:latin typeface="Century" pitchFamily="18" charset="0"/>
              </a:rPr>
              <a:t>The mix of centralized monetary intervention and country-tailored fiscal efforts paved the way for recovery and future structural interventions</a:t>
            </a:r>
          </a:p>
          <a:p>
            <a:pPr algn="just"/>
            <a:endParaRPr lang="en-US" dirty="0" smtClean="0">
              <a:latin typeface="Century" pitchFamily="18" charset="0"/>
            </a:endParaRPr>
          </a:p>
          <a:p>
            <a:pPr algn="just"/>
            <a:r>
              <a:rPr lang="en-US" dirty="0" smtClean="0">
                <a:latin typeface="Century" pitchFamily="18" charset="0"/>
              </a:rPr>
              <a:t>Responses were directed to </a:t>
            </a:r>
            <a:r>
              <a:rPr lang="en-US" b="1" dirty="0" smtClean="0">
                <a:latin typeface="Century" pitchFamily="18" charset="0"/>
              </a:rPr>
              <a:t>specific fields </a:t>
            </a:r>
            <a:r>
              <a:rPr lang="en-US" dirty="0" smtClean="0">
                <a:latin typeface="Century" pitchFamily="18" charset="0"/>
              </a:rPr>
              <a:t>of interventions (housing, banking, labor market), to restore financial </a:t>
            </a:r>
            <a:r>
              <a:rPr lang="en-US" b="1" dirty="0" smtClean="0">
                <a:latin typeface="Century" pitchFamily="18" charset="0"/>
              </a:rPr>
              <a:t>market confidence </a:t>
            </a:r>
            <a:r>
              <a:rPr lang="en-US" dirty="0" smtClean="0">
                <a:latin typeface="Century" pitchFamily="18" charset="0"/>
              </a:rPr>
              <a:t>and to strengthen the </a:t>
            </a:r>
            <a:r>
              <a:rPr lang="en-US" b="1" dirty="0" smtClean="0">
                <a:latin typeface="Century" pitchFamily="18" charset="0"/>
              </a:rPr>
              <a:t>institutional framework.</a:t>
            </a:r>
          </a:p>
          <a:p>
            <a:pPr algn="just"/>
            <a:endParaRPr lang="en-US" dirty="0" smtClean="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blinds(horizontal)">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animEffect transition="in" filter="blinds(horizontal)">
                                      <p:cBhvr>
                                        <p:cTn id="17"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16</a:t>
            </a:fld>
            <a:endParaRPr lang="en-US"/>
          </a:p>
        </p:txBody>
      </p:sp>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graphicFrame>
        <p:nvGraphicFramePr>
          <p:cNvPr id="16" name="Table 15"/>
          <p:cNvGraphicFramePr>
            <a:graphicFrameLocks noGrp="1"/>
          </p:cNvGraphicFramePr>
          <p:nvPr/>
        </p:nvGraphicFramePr>
        <p:xfrm>
          <a:off x="990600" y="1219200"/>
          <a:ext cx="7239000" cy="4789875"/>
        </p:xfrm>
        <a:graphic>
          <a:graphicData uri="http://schemas.openxmlformats.org/drawingml/2006/table">
            <a:tbl>
              <a:tblPr firstRow="1" bandRow="1">
                <a:tableStyleId>{5C22544A-7EE6-4342-B048-85BDC9FD1C3A}</a:tableStyleId>
              </a:tblPr>
              <a:tblGrid>
                <a:gridCol w="2413000"/>
                <a:gridCol w="2413000"/>
                <a:gridCol w="2413000"/>
              </a:tblGrid>
              <a:tr h="790222">
                <a:tc>
                  <a:txBody>
                    <a:bodyPr/>
                    <a:lstStyle/>
                    <a:p>
                      <a:pPr algn="ctr"/>
                      <a:r>
                        <a:rPr lang="en-US" sz="1800" kern="1200" dirty="0" smtClean="0">
                          <a:solidFill>
                            <a:schemeClr val="tx1"/>
                          </a:solidFill>
                          <a:latin typeface="Century" pitchFamily="18" charset="0"/>
                          <a:ea typeface="+mn-ea"/>
                          <a:cs typeface="+mn-cs"/>
                        </a:rPr>
                        <a:t>Fiscal Policy</a:t>
                      </a:r>
                    </a:p>
                  </a:txBody>
                  <a:tcPr anchor="ctr"/>
                </a:tc>
                <a:tc>
                  <a:txBody>
                    <a:bodyPr/>
                    <a:lstStyle/>
                    <a:p>
                      <a:pPr algn="ctr"/>
                      <a:r>
                        <a:rPr lang="en-US" sz="1800" kern="1200" dirty="0" smtClean="0">
                          <a:solidFill>
                            <a:schemeClr val="tx1"/>
                          </a:solidFill>
                          <a:latin typeface="Century" pitchFamily="18" charset="0"/>
                          <a:ea typeface="+mn-ea"/>
                          <a:cs typeface="+mn-cs"/>
                        </a:rPr>
                        <a:t>Monetary Policy</a:t>
                      </a:r>
                    </a:p>
                  </a:txBody>
                  <a:tcPr anchor="ctr"/>
                </a:tc>
                <a:tc>
                  <a:txBody>
                    <a:bodyPr/>
                    <a:lstStyle/>
                    <a:p>
                      <a:pPr algn="ctr"/>
                      <a:r>
                        <a:rPr lang="en-US" sz="1800" kern="1200" dirty="0" smtClean="0">
                          <a:solidFill>
                            <a:schemeClr val="tx1"/>
                          </a:solidFill>
                          <a:latin typeface="Century" pitchFamily="18" charset="0"/>
                          <a:ea typeface="+mn-ea"/>
                          <a:cs typeface="+mn-cs"/>
                        </a:rPr>
                        <a:t>Structural</a:t>
                      </a:r>
                      <a:r>
                        <a:rPr lang="en-US" sz="1800" kern="1200" baseline="0" dirty="0" smtClean="0">
                          <a:solidFill>
                            <a:schemeClr val="tx1"/>
                          </a:solidFill>
                          <a:latin typeface="Century" pitchFamily="18" charset="0"/>
                          <a:ea typeface="+mn-ea"/>
                          <a:cs typeface="+mn-cs"/>
                        </a:rPr>
                        <a:t> &amp; Institutional Reforms</a:t>
                      </a:r>
                      <a:endParaRPr lang="en-US" sz="1800" kern="1200" dirty="0" smtClean="0">
                        <a:solidFill>
                          <a:schemeClr val="tx1"/>
                        </a:solidFill>
                        <a:latin typeface="Century" pitchFamily="18" charset="0"/>
                        <a:ea typeface="+mn-ea"/>
                        <a:cs typeface="+mn-cs"/>
                      </a:endParaRPr>
                    </a:p>
                  </a:txBody>
                  <a:tcPr anchor="ctr"/>
                </a:tc>
              </a:tr>
              <a:tr h="790222">
                <a:tc>
                  <a:txBody>
                    <a:bodyPr/>
                    <a:lstStyle/>
                    <a:p>
                      <a:r>
                        <a:rPr lang="en-US" sz="1800" kern="1200" baseline="0" dirty="0" smtClean="0">
                          <a:solidFill>
                            <a:schemeClr val="tx1"/>
                          </a:solidFill>
                          <a:latin typeface="Century" pitchFamily="18" charset="0"/>
                          <a:ea typeface="+mn-ea"/>
                          <a:cs typeface="+mn-cs"/>
                        </a:rPr>
                        <a:t>Financial assistance to the banking sector</a:t>
                      </a:r>
                    </a:p>
                  </a:txBody>
                  <a:tcPr anchor="ctr"/>
                </a:tc>
                <a:tc>
                  <a:txBody>
                    <a:bodyPr/>
                    <a:lstStyle/>
                    <a:p>
                      <a:pPr algn="ctr"/>
                      <a:r>
                        <a:rPr lang="en-US" sz="1800" kern="1200" dirty="0" smtClean="0">
                          <a:solidFill>
                            <a:schemeClr val="tx1"/>
                          </a:solidFill>
                          <a:latin typeface="Century" pitchFamily="18" charset="0"/>
                          <a:ea typeface="+mn-ea"/>
                          <a:cs typeface="+mn-cs"/>
                        </a:rPr>
                        <a:t>Rate cuts</a:t>
                      </a:r>
                    </a:p>
                  </a:txBody>
                  <a:tcPr anchor="ctr"/>
                </a:tc>
                <a:tc>
                  <a:txBody>
                    <a:bodyPr/>
                    <a:lstStyle/>
                    <a:p>
                      <a:pPr algn="ctr"/>
                      <a:r>
                        <a:rPr lang="en-US" sz="1800" kern="1200" dirty="0" smtClean="0">
                          <a:solidFill>
                            <a:schemeClr val="tx1"/>
                          </a:solidFill>
                          <a:latin typeface="Century" pitchFamily="18" charset="0"/>
                          <a:ea typeface="+mn-ea"/>
                          <a:cs typeface="+mn-cs"/>
                        </a:rPr>
                        <a:t>Basel III</a:t>
                      </a:r>
                    </a:p>
                  </a:txBody>
                  <a:tcPr anchor="ctr"/>
                </a:tc>
              </a:tr>
              <a:tr h="790222">
                <a:tc>
                  <a:txBody>
                    <a:bodyPr/>
                    <a:lstStyle/>
                    <a:p>
                      <a:pPr algn="ctr"/>
                      <a:r>
                        <a:rPr lang="en-US" sz="1800" kern="1200" dirty="0" smtClean="0">
                          <a:solidFill>
                            <a:schemeClr val="tx1"/>
                          </a:solidFill>
                          <a:latin typeface="Century" pitchFamily="18" charset="0"/>
                          <a:ea typeface="+mn-ea"/>
                          <a:cs typeface="+mn-cs"/>
                        </a:rPr>
                        <a:t>Fiscal</a:t>
                      </a:r>
                      <a:r>
                        <a:rPr lang="en-US" sz="1800" kern="1200" baseline="0" dirty="0" smtClean="0">
                          <a:solidFill>
                            <a:schemeClr val="tx1"/>
                          </a:solidFill>
                          <a:latin typeface="Century" pitchFamily="18" charset="0"/>
                          <a:ea typeface="+mn-ea"/>
                          <a:cs typeface="+mn-cs"/>
                        </a:rPr>
                        <a:t> consolidation</a:t>
                      </a:r>
                      <a:endParaRPr lang="en-US" sz="1800" kern="1200" dirty="0" smtClean="0">
                        <a:solidFill>
                          <a:schemeClr val="tx1"/>
                        </a:solidFill>
                        <a:latin typeface="Century" pitchFamily="18" charset="0"/>
                        <a:ea typeface="+mn-ea"/>
                        <a:cs typeface="+mn-cs"/>
                      </a:endParaRPr>
                    </a:p>
                  </a:txBody>
                  <a:tcPr anchor="ctr"/>
                </a:tc>
                <a:tc>
                  <a:txBody>
                    <a:bodyPr/>
                    <a:lstStyle/>
                    <a:p>
                      <a:pPr algn="ctr"/>
                      <a:r>
                        <a:rPr lang="en-US" sz="1800" kern="1200" dirty="0" smtClean="0">
                          <a:solidFill>
                            <a:schemeClr val="tx1"/>
                          </a:solidFill>
                          <a:latin typeface="Century" pitchFamily="18" charset="0"/>
                          <a:ea typeface="+mn-ea"/>
                          <a:cs typeface="+mn-cs"/>
                        </a:rPr>
                        <a:t>ECB asset</a:t>
                      </a:r>
                      <a:r>
                        <a:rPr lang="en-US" sz="1800" kern="1200" baseline="0" dirty="0" smtClean="0">
                          <a:solidFill>
                            <a:schemeClr val="tx1"/>
                          </a:solidFill>
                          <a:latin typeface="Century" pitchFamily="18" charset="0"/>
                          <a:ea typeface="+mn-ea"/>
                          <a:cs typeface="+mn-cs"/>
                        </a:rPr>
                        <a:t> expansion</a:t>
                      </a:r>
                      <a:endParaRPr lang="en-US" sz="1800" kern="1200" dirty="0" smtClean="0">
                        <a:solidFill>
                          <a:schemeClr val="tx1"/>
                        </a:solidFill>
                        <a:latin typeface="Century" pitchFamily="18" charset="0"/>
                        <a:ea typeface="+mn-ea"/>
                        <a:cs typeface="+mn-cs"/>
                      </a:endParaRPr>
                    </a:p>
                  </a:txBody>
                  <a:tcPr anchor="ctr"/>
                </a:tc>
                <a:tc>
                  <a:txBody>
                    <a:bodyPr/>
                    <a:lstStyle/>
                    <a:p>
                      <a:pPr algn="ctr"/>
                      <a:r>
                        <a:rPr lang="en-US" sz="1800" kern="1200" dirty="0" smtClean="0">
                          <a:solidFill>
                            <a:schemeClr val="tx1"/>
                          </a:solidFill>
                          <a:latin typeface="Century" pitchFamily="18" charset="0"/>
                          <a:ea typeface="+mn-ea"/>
                          <a:cs typeface="+mn-cs"/>
                        </a:rPr>
                        <a:t>Temporary and permanent assistance mechanisms</a:t>
                      </a:r>
                    </a:p>
                  </a:txBody>
                  <a:tcPr anchor="ctr"/>
                </a:tc>
              </a:tr>
              <a:tr h="948267">
                <a:tc>
                  <a:txBody>
                    <a:bodyPr/>
                    <a:lstStyle/>
                    <a:p>
                      <a:pPr algn="ctr"/>
                      <a:endParaRPr lang="en-US" sz="1800" kern="1200" dirty="0" smtClean="0">
                        <a:solidFill>
                          <a:schemeClr val="tx1"/>
                        </a:solidFill>
                        <a:latin typeface="Century" pitchFamily="18" charset="0"/>
                        <a:ea typeface="+mn-ea"/>
                        <a:cs typeface="+mn-cs"/>
                      </a:endParaRPr>
                    </a:p>
                  </a:txBody>
                  <a:tcPr anchor="ctr"/>
                </a:tc>
                <a:tc>
                  <a:txBody>
                    <a:bodyPr/>
                    <a:lstStyle/>
                    <a:p>
                      <a:pPr algn="ctr"/>
                      <a:r>
                        <a:rPr lang="en-US" sz="1800" kern="1200" dirty="0" smtClean="0">
                          <a:solidFill>
                            <a:schemeClr val="tx1"/>
                          </a:solidFill>
                          <a:latin typeface="Century" pitchFamily="18" charset="0"/>
                          <a:ea typeface="+mn-ea"/>
                          <a:cs typeface="+mn-cs"/>
                        </a:rPr>
                        <a:t>Unconventional monetary policy</a:t>
                      </a:r>
                    </a:p>
                  </a:txBody>
                  <a:tcPr anchor="ctr"/>
                </a:tc>
                <a:tc>
                  <a:txBody>
                    <a:bodyPr/>
                    <a:lstStyle/>
                    <a:p>
                      <a:pPr algn="ctr"/>
                      <a:r>
                        <a:rPr lang="en-US" sz="1800" kern="1200" dirty="0" smtClean="0">
                          <a:solidFill>
                            <a:schemeClr val="tx1"/>
                          </a:solidFill>
                          <a:latin typeface="Century" pitchFamily="18" charset="0"/>
                          <a:ea typeface="+mn-ea"/>
                          <a:cs typeface="+mn-cs"/>
                        </a:rPr>
                        <a:t>Fiscal</a:t>
                      </a:r>
                      <a:r>
                        <a:rPr lang="en-US" sz="1800" kern="1200" baseline="0" dirty="0" smtClean="0">
                          <a:solidFill>
                            <a:schemeClr val="tx1"/>
                          </a:solidFill>
                          <a:latin typeface="Century" pitchFamily="18" charset="0"/>
                          <a:ea typeface="+mn-ea"/>
                          <a:cs typeface="+mn-cs"/>
                        </a:rPr>
                        <a:t> Compact</a:t>
                      </a:r>
                      <a:endParaRPr lang="en-US" sz="1800" kern="1200" dirty="0" smtClean="0">
                        <a:solidFill>
                          <a:schemeClr val="tx1"/>
                        </a:solidFill>
                        <a:latin typeface="Century" pitchFamily="18" charset="0"/>
                        <a:ea typeface="+mn-ea"/>
                        <a:cs typeface="+mn-cs"/>
                      </a:endParaRPr>
                    </a:p>
                  </a:txBody>
                  <a:tcPr anchor="ctr"/>
                </a:tc>
              </a:tr>
              <a:tr h="948267">
                <a:tc>
                  <a:txBody>
                    <a:bodyPr/>
                    <a:lstStyle/>
                    <a:p>
                      <a:endParaRPr lang="en-US" dirty="0"/>
                    </a:p>
                  </a:txBody>
                  <a:tcPr anchor="ctr"/>
                </a:tc>
                <a:tc>
                  <a:txBody>
                    <a:bodyPr/>
                    <a:lstStyle/>
                    <a:p>
                      <a:pPr algn="ctr"/>
                      <a:endParaRPr lang="en-US" sz="1800" kern="1200" dirty="0" smtClean="0">
                        <a:solidFill>
                          <a:schemeClr val="tx1"/>
                        </a:solidFill>
                        <a:latin typeface="Century" pitchFamily="18" charset="0"/>
                        <a:ea typeface="+mn-ea"/>
                        <a:cs typeface="+mn-cs"/>
                      </a:endParaRPr>
                    </a:p>
                  </a:txBody>
                  <a:tcPr anchor="ctr"/>
                </a:tc>
                <a:tc>
                  <a:txBody>
                    <a:bodyPr/>
                    <a:lstStyle/>
                    <a:p>
                      <a:pPr algn="ctr"/>
                      <a:r>
                        <a:rPr lang="en-US" sz="1800" kern="1200" dirty="0" smtClean="0">
                          <a:solidFill>
                            <a:schemeClr val="tx1"/>
                          </a:solidFill>
                          <a:latin typeface="Century" pitchFamily="18" charset="0"/>
                          <a:ea typeface="+mn-ea"/>
                          <a:cs typeface="+mn-cs"/>
                        </a:rPr>
                        <a:t>Banking Union</a:t>
                      </a:r>
                    </a:p>
                  </a:txBody>
                  <a:tcPr anchor="ctr"/>
                </a:tc>
              </a:tr>
            </a:tbl>
          </a:graphicData>
        </a:graphic>
      </p:graphicFrame>
      <p:sp>
        <p:nvSpPr>
          <p:cNvPr id="13" name="TextBox 12"/>
          <p:cNvSpPr txBox="1"/>
          <p:nvPr/>
        </p:nvSpPr>
        <p:spPr>
          <a:xfrm>
            <a:off x="381000" y="152400"/>
            <a:ext cx="8763000" cy="769441"/>
          </a:xfrm>
          <a:prstGeom prst="rect">
            <a:avLst/>
          </a:prstGeom>
          <a:noFill/>
        </p:spPr>
        <p:txBody>
          <a:bodyPr wrap="square" rtlCol="0">
            <a:spAutoFit/>
          </a:bodyPr>
          <a:lstStyle/>
          <a:p>
            <a:r>
              <a:rPr lang="en-US" sz="2000" b="1" i="1" dirty="0" smtClean="0">
                <a:latin typeface="Century" pitchFamily="18" charset="0"/>
              </a:rPr>
              <a:t>Policy reactions                      </a:t>
            </a:r>
            <a:r>
              <a:rPr lang="en-US" sz="2400" b="1" dirty="0" smtClean="0">
                <a:latin typeface="Century" pitchFamily="18" charset="0"/>
              </a:rPr>
              <a:t>How did Europe respond?</a:t>
            </a:r>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381000" y="152400"/>
            <a:ext cx="9067800" cy="1077218"/>
          </a:xfrm>
          <a:prstGeom prst="rect">
            <a:avLst/>
          </a:prstGeom>
          <a:noFill/>
        </p:spPr>
        <p:txBody>
          <a:bodyPr wrap="square" rtlCol="0">
            <a:spAutoFit/>
          </a:bodyPr>
          <a:lstStyle/>
          <a:p>
            <a:r>
              <a:rPr lang="en-US" sz="2000" b="1" i="1" dirty="0" smtClean="0">
                <a:latin typeface="Century" pitchFamily="18" charset="0"/>
              </a:rPr>
              <a:t>Policy reactions               </a:t>
            </a:r>
            <a:r>
              <a:rPr lang="en-US" sz="2400" b="1" dirty="0" smtClean="0">
                <a:latin typeface="Century" pitchFamily="18" charset="0"/>
              </a:rPr>
              <a:t>State assistance to the banking sector</a:t>
            </a:r>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graphicFrame>
        <p:nvGraphicFramePr>
          <p:cNvPr id="22" name="Chart 21"/>
          <p:cNvGraphicFramePr/>
          <p:nvPr/>
        </p:nvGraphicFramePr>
        <p:xfrm>
          <a:off x="762000" y="990600"/>
          <a:ext cx="75438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5715000" y="5715000"/>
            <a:ext cx="2057400" cy="276999"/>
          </a:xfrm>
          <a:prstGeom prst="rect">
            <a:avLst/>
          </a:prstGeom>
          <a:noFill/>
        </p:spPr>
        <p:txBody>
          <a:bodyPr wrap="square" rtlCol="0">
            <a:spAutoFit/>
          </a:bodyPr>
          <a:lstStyle/>
          <a:p>
            <a:r>
              <a:rPr lang="en-US" sz="1200" dirty="0" smtClean="0"/>
              <a:t>Source: </a:t>
            </a:r>
            <a:r>
              <a:rPr lang="en-US" sz="1200" dirty="0" err="1" smtClean="0"/>
              <a:t>Eurostat</a:t>
            </a:r>
            <a:endParaRPr lang="en-US" sz="1200" dirty="0"/>
          </a:p>
        </p:txBody>
      </p:sp>
      <p:sp>
        <p:nvSpPr>
          <p:cNvPr id="26" name="Rectangle 25"/>
          <p:cNvSpPr/>
          <p:nvPr/>
        </p:nvSpPr>
        <p:spPr>
          <a:xfrm>
            <a:off x="3581400" y="5638800"/>
            <a:ext cx="45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18</a:t>
            </a:fld>
            <a:endParaRPr lang="en-US"/>
          </a:p>
        </p:txBody>
      </p:sp>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13" name="Oval 12"/>
          <p:cNvSpPr/>
          <p:nvPr/>
        </p:nvSpPr>
        <p:spPr>
          <a:xfrm>
            <a:off x="152400" y="2133600"/>
            <a:ext cx="2209800" cy="1752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Consolidation</a:t>
            </a:r>
            <a:endParaRPr lang="en-US" dirty="0">
              <a:solidFill>
                <a:schemeClr val="tx1"/>
              </a:solidFill>
            </a:endParaRPr>
          </a:p>
        </p:txBody>
      </p:sp>
      <p:sp>
        <p:nvSpPr>
          <p:cNvPr id="32" name="Rectangle 31"/>
          <p:cNvSpPr/>
          <p:nvPr/>
        </p:nvSpPr>
        <p:spPr>
          <a:xfrm>
            <a:off x="2590800" y="685800"/>
            <a:ext cx="1676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Tax hikes</a:t>
            </a:r>
            <a:endParaRPr lang="en-US" dirty="0"/>
          </a:p>
        </p:txBody>
      </p:sp>
      <p:sp>
        <p:nvSpPr>
          <p:cNvPr id="25" name="Rectangle 24"/>
          <p:cNvSpPr/>
          <p:nvPr/>
        </p:nvSpPr>
        <p:spPr>
          <a:xfrm>
            <a:off x="2590800" y="2133600"/>
            <a:ext cx="1676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Spending Review</a:t>
            </a:r>
            <a:endParaRPr lang="en-US" dirty="0"/>
          </a:p>
        </p:txBody>
      </p:sp>
      <p:sp>
        <p:nvSpPr>
          <p:cNvPr id="26" name="Rectangle 25"/>
          <p:cNvSpPr/>
          <p:nvPr/>
        </p:nvSpPr>
        <p:spPr>
          <a:xfrm>
            <a:off x="2590800" y="3657600"/>
            <a:ext cx="1676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wages cuts</a:t>
            </a:r>
            <a:endParaRPr lang="en-US" dirty="0"/>
          </a:p>
        </p:txBody>
      </p:sp>
      <p:sp>
        <p:nvSpPr>
          <p:cNvPr id="27" name="Rectangle 26"/>
          <p:cNvSpPr/>
          <p:nvPr/>
        </p:nvSpPr>
        <p:spPr>
          <a:xfrm>
            <a:off x="2590800" y="5105400"/>
            <a:ext cx="1676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Privatizations</a:t>
            </a:r>
            <a:endParaRPr lang="en-US" dirty="0"/>
          </a:p>
        </p:txBody>
      </p:sp>
      <p:cxnSp>
        <p:nvCxnSpPr>
          <p:cNvPr id="33" name="Straight Arrow Connector 32"/>
          <p:cNvCxnSpPr/>
          <p:nvPr/>
        </p:nvCxnSpPr>
        <p:spPr>
          <a:xfrm flipV="1">
            <a:off x="1752600" y="1447800"/>
            <a:ext cx="800100" cy="697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5" idx="1"/>
          </p:cNvCxnSpPr>
          <p:nvPr/>
        </p:nvCxnSpPr>
        <p:spPr>
          <a:xfrm flipV="1">
            <a:off x="2362200" y="2781300"/>
            <a:ext cx="228600" cy="114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057400" y="3657600"/>
            <a:ext cx="457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600200" y="3886200"/>
            <a:ext cx="9144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5" name="Table 44"/>
          <p:cNvGraphicFramePr>
            <a:graphicFrameLocks noGrp="1"/>
          </p:cNvGraphicFramePr>
          <p:nvPr/>
        </p:nvGraphicFramePr>
        <p:xfrm>
          <a:off x="4495800" y="1676400"/>
          <a:ext cx="4495799" cy="3528964"/>
        </p:xfrm>
        <a:graphic>
          <a:graphicData uri="http://schemas.openxmlformats.org/drawingml/2006/table">
            <a:tbl>
              <a:tblPr firstRow="1" bandRow="1">
                <a:tableStyleId>{5C22544A-7EE6-4342-B048-85BDC9FD1C3A}</a:tableStyleId>
              </a:tblPr>
              <a:tblGrid>
                <a:gridCol w="642257"/>
                <a:gridCol w="642257"/>
                <a:gridCol w="642257"/>
                <a:gridCol w="642257"/>
                <a:gridCol w="642257"/>
                <a:gridCol w="642257"/>
                <a:gridCol w="642257"/>
              </a:tblGrid>
              <a:tr h="1066799">
                <a:tc>
                  <a:txBody>
                    <a:bodyPr/>
                    <a:lstStyle/>
                    <a:p>
                      <a:endParaRPr lang="en-US" sz="1600" dirty="0"/>
                    </a:p>
                  </a:txBody>
                  <a:tcPr anchor="ctr"/>
                </a:tc>
                <a:tc gridSpan="2">
                  <a:txBody>
                    <a:bodyPr/>
                    <a:lstStyle/>
                    <a:p>
                      <a:pPr algn="just"/>
                      <a:r>
                        <a:rPr lang="en-US" sz="1600" dirty="0" smtClean="0"/>
                        <a:t>Overall Balance</a:t>
                      </a:r>
                    </a:p>
                    <a:p>
                      <a:pPr algn="just"/>
                      <a:r>
                        <a:rPr lang="en-US" sz="1600" dirty="0" smtClean="0"/>
                        <a:t>(% GDP)</a:t>
                      </a:r>
                      <a:endParaRPr lang="en-US" sz="1600" dirty="0"/>
                    </a:p>
                  </a:txBody>
                  <a:tcPr anchor="ctr"/>
                </a:tc>
                <a:tc hMerge="1">
                  <a:txBody>
                    <a:bodyPr/>
                    <a:lstStyle/>
                    <a:p>
                      <a:endParaRPr lang="en-US" dirty="0"/>
                    </a:p>
                  </a:txBody>
                  <a:tcPr/>
                </a:tc>
                <a:tc gridSpan="2">
                  <a:txBody>
                    <a:bodyPr/>
                    <a:lstStyle/>
                    <a:p>
                      <a:pPr algn="just"/>
                      <a:r>
                        <a:rPr lang="en-US" sz="1600" dirty="0" smtClean="0"/>
                        <a:t>Primary  Balance</a:t>
                      </a:r>
                    </a:p>
                    <a:p>
                      <a:pPr algn="just"/>
                      <a:r>
                        <a:rPr lang="en-US" sz="1600" dirty="0" smtClean="0"/>
                        <a:t>(% GDP)</a:t>
                      </a:r>
                      <a:endParaRPr lang="en-US" sz="1600" dirty="0"/>
                    </a:p>
                  </a:txBody>
                  <a:tcPr anchor="ctr"/>
                </a:tc>
                <a:tc hMerge="1">
                  <a:txBody>
                    <a:bodyPr/>
                    <a:lstStyle/>
                    <a:p>
                      <a:endParaRPr lang="en-US" dirty="0"/>
                    </a:p>
                  </a:txBody>
                  <a:tcPr/>
                </a:tc>
                <a:tc gridSpan="2">
                  <a:txBody>
                    <a:bodyPr/>
                    <a:lstStyle/>
                    <a:p>
                      <a:pPr algn="just"/>
                      <a:r>
                        <a:rPr lang="en-US" sz="1600" dirty="0" smtClean="0"/>
                        <a:t>Structural Balance</a:t>
                      </a:r>
                    </a:p>
                    <a:p>
                      <a:pPr algn="just"/>
                      <a:r>
                        <a:rPr lang="en-US" sz="1600" dirty="0" smtClean="0"/>
                        <a:t>(% pot.</a:t>
                      </a:r>
                      <a:r>
                        <a:rPr lang="en-US" sz="1600" baseline="0" dirty="0" smtClean="0"/>
                        <a:t> </a:t>
                      </a:r>
                      <a:r>
                        <a:rPr lang="en-US" sz="1600" dirty="0" smtClean="0"/>
                        <a:t>GDP)</a:t>
                      </a:r>
                      <a:endParaRPr lang="en-US" sz="1600" dirty="0"/>
                    </a:p>
                  </a:txBody>
                  <a:tcPr anchor="ctr"/>
                </a:tc>
                <a:tc hMerge="1">
                  <a:txBody>
                    <a:bodyPr/>
                    <a:lstStyle/>
                    <a:p>
                      <a:endParaRPr lang="en-US" dirty="0"/>
                    </a:p>
                  </a:txBody>
                  <a:tcPr/>
                </a:tc>
              </a:tr>
              <a:tr h="734142">
                <a:tc>
                  <a:txBody>
                    <a:bodyPr/>
                    <a:lstStyle/>
                    <a:p>
                      <a:endParaRPr lang="en-US" sz="1600" dirty="0"/>
                    </a:p>
                  </a:txBody>
                  <a:tcPr anchor="ctr"/>
                </a:tc>
                <a:tc>
                  <a:txBody>
                    <a:bodyPr/>
                    <a:lstStyle/>
                    <a:p>
                      <a:pPr algn="just"/>
                      <a:r>
                        <a:rPr lang="en-US" sz="1600" dirty="0" smtClean="0"/>
                        <a:t>2010</a:t>
                      </a:r>
                      <a:endParaRPr lang="en-US" sz="1600" dirty="0"/>
                    </a:p>
                  </a:txBody>
                  <a:tcPr anchor="ctr"/>
                </a:tc>
                <a:tc>
                  <a:txBody>
                    <a:bodyPr/>
                    <a:lstStyle/>
                    <a:p>
                      <a:pPr algn="just"/>
                      <a:r>
                        <a:rPr lang="en-US" sz="1600" b="1" dirty="0" smtClean="0"/>
                        <a:t>2013</a:t>
                      </a:r>
                      <a:endParaRPr lang="en-US" sz="1600" b="1" dirty="0"/>
                    </a:p>
                  </a:txBody>
                  <a:tcPr anchor="ctr"/>
                </a:tc>
                <a:tc>
                  <a:txBody>
                    <a:bodyPr/>
                    <a:lstStyle/>
                    <a:p>
                      <a:pPr algn="just"/>
                      <a:r>
                        <a:rPr lang="en-US" sz="1600" dirty="0" smtClean="0"/>
                        <a:t>2010</a:t>
                      </a:r>
                      <a:endParaRPr lang="en-US" sz="1600" dirty="0"/>
                    </a:p>
                  </a:txBody>
                  <a:tcPr anchor="ctr"/>
                </a:tc>
                <a:tc>
                  <a:txBody>
                    <a:bodyPr/>
                    <a:lstStyle/>
                    <a:p>
                      <a:pPr algn="just"/>
                      <a:r>
                        <a:rPr lang="en-US" sz="1600" b="1" dirty="0" smtClean="0"/>
                        <a:t>2013</a:t>
                      </a:r>
                      <a:endParaRPr lang="en-US" sz="1600" b="1" dirty="0"/>
                    </a:p>
                  </a:txBody>
                  <a:tcPr anchor="ctr"/>
                </a:tc>
                <a:tc>
                  <a:txBody>
                    <a:bodyPr/>
                    <a:lstStyle/>
                    <a:p>
                      <a:pPr algn="just"/>
                      <a:r>
                        <a:rPr lang="en-US" sz="1600" dirty="0" smtClean="0"/>
                        <a:t>2010</a:t>
                      </a:r>
                      <a:endParaRPr lang="en-US" sz="1600" dirty="0"/>
                    </a:p>
                  </a:txBody>
                  <a:tcPr anchor="ctr"/>
                </a:tc>
                <a:tc>
                  <a:txBody>
                    <a:bodyPr/>
                    <a:lstStyle/>
                    <a:p>
                      <a:pPr algn="just"/>
                      <a:r>
                        <a:rPr lang="en-US" sz="1600" b="1" dirty="0" smtClean="0"/>
                        <a:t>2013</a:t>
                      </a:r>
                      <a:endParaRPr lang="en-US" sz="1600" b="1" dirty="0"/>
                    </a:p>
                  </a:txBody>
                  <a:tcPr anchor="ctr"/>
                </a:tc>
              </a:tr>
              <a:tr h="417053">
                <a:tc>
                  <a:txBody>
                    <a:bodyPr/>
                    <a:lstStyle/>
                    <a:p>
                      <a:r>
                        <a:rPr lang="en-US" sz="1600" dirty="0" smtClean="0"/>
                        <a:t>GER</a:t>
                      </a:r>
                      <a:endParaRPr lang="en-US" sz="1600" dirty="0"/>
                    </a:p>
                  </a:txBody>
                  <a:tcPr anchor="ctr"/>
                </a:tc>
                <a:tc>
                  <a:txBody>
                    <a:bodyPr/>
                    <a:lstStyle/>
                    <a:p>
                      <a:pPr algn="ctr"/>
                      <a:r>
                        <a:rPr lang="en-US" sz="1600" dirty="0" smtClean="0"/>
                        <a:t>-4.1</a:t>
                      </a:r>
                      <a:endParaRPr lang="en-US" sz="1600" dirty="0"/>
                    </a:p>
                  </a:txBody>
                  <a:tcPr anchor="ctr"/>
                </a:tc>
                <a:tc>
                  <a:txBody>
                    <a:bodyPr/>
                    <a:lstStyle/>
                    <a:p>
                      <a:pPr algn="ctr"/>
                      <a:r>
                        <a:rPr lang="en-US" sz="1600" b="1" dirty="0" smtClean="0"/>
                        <a:t>-0.4</a:t>
                      </a:r>
                      <a:endParaRPr lang="en-US" sz="1600" b="1" dirty="0"/>
                    </a:p>
                  </a:txBody>
                  <a:tcPr anchor="ctr"/>
                </a:tc>
                <a:tc>
                  <a:txBody>
                    <a:bodyPr/>
                    <a:lstStyle/>
                    <a:p>
                      <a:pPr algn="ctr"/>
                      <a:r>
                        <a:rPr lang="en-US" sz="1600" dirty="0" smtClean="0"/>
                        <a:t>-2.0</a:t>
                      </a:r>
                      <a:endParaRPr lang="en-US" sz="1600" dirty="0"/>
                    </a:p>
                  </a:txBody>
                  <a:tcPr anchor="ctr"/>
                </a:tc>
                <a:tc>
                  <a:txBody>
                    <a:bodyPr/>
                    <a:lstStyle/>
                    <a:p>
                      <a:pPr algn="ctr"/>
                      <a:r>
                        <a:rPr lang="en-US" sz="1600" b="1" dirty="0" smtClean="0"/>
                        <a:t>1.7</a:t>
                      </a:r>
                      <a:endParaRPr lang="en-US" sz="1600" b="1" dirty="0"/>
                    </a:p>
                  </a:txBody>
                  <a:tcPr anchor="ctr"/>
                </a:tc>
                <a:tc>
                  <a:txBody>
                    <a:bodyPr/>
                    <a:lstStyle/>
                    <a:p>
                      <a:pPr algn="ctr"/>
                      <a:r>
                        <a:rPr lang="en-US" sz="1600" dirty="0" smtClean="0"/>
                        <a:t>-2.3</a:t>
                      </a:r>
                      <a:endParaRPr lang="en-US" sz="1600" dirty="0"/>
                    </a:p>
                  </a:txBody>
                  <a:tcPr anchor="ctr"/>
                </a:tc>
                <a:tc>
                  <a:txBody>
                    <a:bodyPr/>
                    <a:lstStyle/>
                    <a:p>
                      <a:pPr algn="ctr"/>
                      <a:r>
                        <a:rPr lang="en-US" sz="1600" b="1" dirty="0" smtClean="0"/>
                        <a:t>-0.5</a:t>
                      </a:r>
                      <a:endParaRPr lang="en-US" sz="1600" b="1" dirty="0"/>
                    </a:p>
                  </a:txBody>
                  <a:tcPr anchor="ctr"/>
                </a:tc>
              </a:tr>
              <a:tr h="436990">
                <a:tc>
                  <a:txBody>
                    <a:bodyPr/>
                    <a:lstStyle/>
                    <a:p>
                      <a:r>
                        <a:rPr lang="en-US" sz="1600" dirty="0" smtClean="0"/>
                        <a:t>IT</a:t>
                      </a:r>
                      <a:endParaRPr lang="en-US" sz="1600" dirty="0"/>
                    </a:p>
                  </a:txBody>
                  <a:tcPr anchor="ctr"/>
                </a:tc>
                <a:tc>
                  <a:txBody>
                    <a:bodyPr/>
                    <a:lstStyle/>
                    <a:p>
                      <a:pPr algn="ctr"/>
                      <a:r>
                        <a:rPr lang="en-US" sz="1600" dirty="0" smtClean="0"/>
                        <a:t>-4.3</a:t>
                      </a:r>
                      <a:endParaRPr lang="en-US" sz="1600" dirty="0"/>
                    </a:p>
                  </a:txBody>
                  <a:tcPr anchor="ctr"/>
                </a:tc>
                <a:tc>
                  <a:txBody>
                    <a:bodyPr/>
                    <a:lstStyle/>
                    <a:p>
                      <a:pPr algn="ctr"/>
                      <a:r>
                        <a:rPr lang="en-US" sz="1600" b="1" dirty="0" smtClean="0"/>
                        <a:t>-3.1</a:t>
                      </a:r>
                      <a:endParaRPr lang="en-US" sz="1600" b="1" dirty="0"/>
                    </a:p>
                  </a:txBody>
                  <a:tcPr anchor="ctr"/>
                </a:tc>
                <a:tc>
                  <a:txBody>
                    <a:bodyPr/>
                    <a:lstStyle/>
                    <a:p>
                      <a:pPr algn="ctr"/>
                      <a:r>
                        <a:rPr lang="en-US" sz="1600" dirty="0" smtClean="0"/>
                        <a:t>0.0</a:t>
                      </a:r>
                      <a:endParaRPr lang="en-US" sz="1600" dirty="0"/>
                    </a:p>
                  </a:txBody>
                  <a:tcPr anchor="ctr"/>
                </a:tc>
                <a:tc>
                  <a:txBody>
                    <a:bodyPr/>
                    <a:lstStyle/>
                    <a:p>
                      <a:pPr algn="ctr"/>
                      <a:r>
                        <a:rPr lang="en-US" sz="1600" b="1" dirty="0" smtClean="0"/>
                        <a:t>2.1</a:t>
                      </a:r>
                      <a:endParaRPr lang="en-US" sz="1600" b="1" dirty="0"/>
                    </a:p>
                  </a:txBody>
                  <a:tcPr anchor="ctr"/>
                </a:tc>
                <a:tc>
                  <a:txBody>
                    <a:bodyPr/>
                    <a:lstStyle/>
                    <a:p>
                      <a:pPr algn="ctr"/>
                      <a:r>
                        <a:rPr lang="en-US" sz="1600" dirty="0" smtClean="0"/>
                        <a:t>-3.2</a:t>
                      </a:r>
                      <a:endParaRPr lang="en-US" sz="1600" dirty="0"/>
                    </a:p>
                  </a:txBody>
                  <a:tcPr anchor="ctr"/>
                </a:tc>
                <a:tc>
                  <a:txBody>
                    <a:bodyPr/>
                    <a:lstStyle/>
                    <a:p>
                      <a:pPr algn="ctr"/>
                      <a:r>
                        <a:rPr lang="en-US" sz="1600" b="1" dirty="0" smtClean="0"/>
                        <a:t>0.6</a:t>
                      </a:r>
                      <a:endParaRPr lang="en-US" sz="1600" b="1" dirty="0"/>
                    </a:p>
                  </a:txBody>
                  <a:tcPr anchor="ctr"/>
                </a:tc>
              </a:tr>
              <a:tr h="436990">
                <a:tc>
                  <a:txBody>
                    <a:bodyPr/>
                    <a:lstStyle/>
                    <a:p>
                      <a:r>
                        <a:rPr lang="en-US" sz="1600" dirty="0" smtClean="0"/>
                        <a:t>FR</a:t>
                      </a:r>
                      <a:endParaRPr lang="en-US" sz="1600" dirty="0"/>
                    </a:p>
                  </a:txBody>
                  <a:tcPr anchor="ctr"/>
                </a:tc>
                <a:tc>
                  <a:txBody>
                    <a:bodyPr/>
                    <a:lstStyle/>
                    <a:p>
                      <a:pPr algn="ctr"/>
                      <a:r>
                        <a:rPr lang="en-US" sz="1600" dirty="0" smtClean="0"/>
                        <a:t>-7.1</a:t>
                      </a:r>
                      <a:endParaRPr lang="en-US" sz="1600" dirty="0"/>
                    </a:p>
                  </a:txBody>
                  <a:tcPr anchor="ctr"/>
                </a:tc>
                <a:tc>
                  <a:txBody>
                    <a:bodyPr/>
                    <a:lstStyle/>
                    <a:p>
                      <a:pPr algn="ctr"/>
                      <a:r>
                        <a:rPr lang="en-US" sz="1600" b="1" dirty="0" smtClean="0"/>
                        <a:t>-3.9</a:t>
                      </a:r>
                      <a:endParaRPr lang="en-US" sz="1600" b="1" dirty="0"/>
                    </a:p>
                  </a:txBody>
                  <a:tcPr anchor="ctr"/>
                </a:tc>
                <a:tc>
                  <a:txBody>
                    <a:bodyPr/>
                    <a:lstStyle/>
                    <a:p>
                      <a:pPr algn="ctr"/>
                      <a:r>
                        <a:rPr lang="en-US" sz="1600" dirty="0" smtClean="0"/>
                        <a:t>-4.8</a:t>
                      </a:r>
                      <a:endParaRPr lang="en-US" sz="1600" dirty="0"/>
                    </a:p>
                  </a:txBody>
                  <a:tcPr anchor="ctr"/>
                </a:tc>
                <a:tc>
                  <a:txBody>
                    <a:bodyPr/>
                    <a:lstStyle/>
                    <a:p>
                      <a:pPr algn="ctr"/>
                      <a:r>
                        <a:rPr lang="en-US" sz="1600" b="1" dirty="0" smtClean="0"/>
                        <a:t>-1.9</a:t>
                      </a:r>
                      <a:endParaRPr lang="en-US" sz="1600" b="1" dirty="0"/>
                    </a:p>
                  </a:txBody>
                  <a:tcPr anchor="ctr"/>
                </a:tc>
                <a:tc>
                  <a:txBody>
                    <a:bodyPr/>
                    <a:lstStyle/>
                    <a:p>
                      <a:pPr algn="ctr"/>
                      <a:r>
                        <a:rPr lang="en-US" sz="1600" dirty="0" smtClean="0"/>
                        <a:t>-4.6</a:t>
                      </a:r>
                      <a:endParaRPr lang="en-US" sz="1600" dirty="0"/>
                    </a:p>
                  </a:txBody>
                  <a:tcPr anchor="ctr"/>
                </a:tc>
                <a:tc>
                  <a:txBody>
                    <a:bodyPr/>
                    <a:lstStyle/>
                    <a:p>
                      <a:pPr algn="ctr"/>
                      <a:r>
                        <a:rPr lang="en-US" sz="1600" b="1" dirty="0" smtClean="0"/>
                        <a:t>-2.0</a:t>
                      </a:r>
                      <a:endParaRPr lang="en-US" sz="1600" b="1" dirty="0"/>
                    </a:p>
                  </a:txBody>
                  <a:tcPr anchor="ctr"/>
                </a:tc>
              </a:tr>
              <a:tr h="436990">
                <a:tc>
                  <a:txBody>
                    <a:bodyPr/>
                    <a:lstStyle/>
                    <a:p>
                      <a:r>
                        <a:rPr lang="en-US" sz="1600" dirty="0" smtClean="0"/>
                        <a:t>ES</a:t>
                      </a:r>
                      <a:endParaRPr lang="en-US" sz="1600" dirty="0"/>
                    </a:p>
                  </a:txBody>
                  <a:tcPr anchor="ctr"/>
                </a:tc>
                <a:tc>
                  <a:txBody>
                    <a:bodyPr/>
                    <a:lstStyle/>
                    <a:p>
                      <a:pPr algn="ctr"/>
                      <a:r>
                        <a:rPr lang="en-US" sz="1600" dirty="0" smtClean="0"/>
                        <a:t>-9.7</a:t>
                      </a:r>
                      <a:endParaRPr lang="en-US" sz="1600" dirty="0"/>
                    </a:p>
                  </a:txBody>
                  <a:tcPr anchor="ctr"/>
                </a:tc>
                <a:tc>
                  <a:txBody>
                    <a:bodyPr/>
                    <a:lstStyle/>
                    <a:p>
                      <a:pPr algn="ctr"/>
                      <a:r>
                        <a:rPr lang="en-US" sz="1600" b="1" dirty="0" smtClean="0"/>
                        <a:t>-6.7</a:t>
                      </a:r>
                      <a:endParaRPr lang="en-US" sz="1600" b="1" dirty="0"/>
                    </a:p>
                  </a:txBody>
                  <a:tcPr anchor="ctr"/>
                </a:tc>
                <a:tc>
                  <a:txBody>
                    <a:bodyPr/>
                    <a:lstStyle/>
                    <a:p>
                      <a:pPr algn="ctr"/>
                      <a:r>
                        <a:rPr lang="en-US" sz="1600" dirty="0" smtClean="0"/>
                        <a:t>-8.3</a:t>
                      </a:r>
                      <a:endParaRPr lang="en-US" sz="1600" dirty="0"/>
                    </a:p>
                  </a:txBody>
                  <a:tcPr anchor="ctr"/>
                </a:tc>
                <a:tc>
                  <a:txBody>
                    <a:bodyPr/>
                    <a:lstStyle/>
                    <a:p>
                      <a:pPr algn="ctr"/>
                      <a:r>
                        <a:rPr lang="en-US" sz="1600" b="1" dirty="0" smtClean="0"/>
                        <a:t>-3.8</a:t>
                      </a:r>
                      <a:endParaRPr lang="en-US" sz="1600" b="1" dirty="0"/>
                    </a:p>
                  </a:txBody>
                  <a:tcPr anchor="ctr"/>
                </a:tc>
                <a:tc>
                  <a:txBody>
                    <a:bodyPr/>
                    <a:lstStyle/>
                    <a:p>
                      <a:pPr algn="ctr"/>
                      <a:r>
                        <a:rPr lang="en-US" sz="1600" dirty="0" smtClean="0"/>
                        <a:t>-7.3</a:t>
                      </a:r>
                      <a:endParaRPr lang="en-US" sz="1600" dirty="0"/>
                    </a:p>
                  </a:txBody>
                  <a:tcPr anchor="ctr"/>
                </a:tc>
                <a:tc>
                  <a:txBody>
                    <a:bodyPr/>
                    <a:lstStyle/>
                    <a:p>
                      <a:pPr algn="ctr"/>
                      <a:r>
                        <a:rPr lang="en-US" sz="1600" b="1" dirty="0" smtClean="0"/>
                        <a:t>-3.1</a:t>
                      </a:r>
                      <a:endParaRPr lang="en-US" sz="1600" b="1" dirty="0"/>
                    </a:p>
                  </a:txBody>
                  <a:tcPr anchor="ctr"/>
                </a:tc>
              </a:tr>
            </a:tbl>
          </a:graphicData>
        </a:graphic>
      </p:graphicFrame>
      <p:sp>
        <p:nvSpPr>
          <p:cNvPr id="20" name="TextBox 19"/>
          <p:cNvSpPr txBox="1"/>
          <p:nvPr/>
        </p:nvSpPr>
        <p:spPr>
          <a:xfrm>
            <a:off x="381000" y="152400"/>
            <a:ext cx="8763000" cy="769441"/>
          </a:xfrm>
          <a:prstGeom prst="rect">
            <a:avLst/>
          </a:prstGeom>
          <a:noFill/>
        </p:spPr>
        <p:txBody>
          <a:bodyPr wrap="square" rtlCol="0">
            <a:spAutoFit/>
          </a:bodyPr>
          <a:lstStyle/>
          <a:p>
            <a:r>
              <a:rPr lang="en-US" sz="2000" b="1" i="1" dirty="0" smtClean="0">
                <a:latin typeface="Century" pitchFamily="18" charset="0"/>
              </a:rPr>
              <a:t>Policy reactions             </a:t>
            </a:r>
            <a:r>
              <a:rPr lang="en-US" sz="2400" b="1" dirty="0" smtClean="0">
                <a:latin typeface="Century" pitchFamily="18" charset="0"/>
              </a:rPr>
              <a:t>Fiscal consolidation has been effective…</a:t>
            </a:r>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heckerboard(across)">
                                      <p:cBhvr>
                                        <p:cTn id="12" dur="500"/>
                                        <p:tgtEl>
                                          <p:spTgt spid="33"/>
                                        </p:tgtEl>
                                      </p:cBhvr>
                                    </p:animEffect>
                                  </p:childTnLst>
                                </p:cTn>
                              </p:par>
                              <p:par>
                                <p:cTn id="13" presetID="5" presetClass="entr" presetSubtype="1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heckerboard(across)">
                                      <p:cBhvr>
                                        <p:cTn id="15" dur="500"/>
                                        <p:tgtEl>
                                          <p:spTgt spid="39"/>
                                        </p:tgtEl>
                                      </p:cBhvr>
                                    </p:animEffect>
                                  </p:childTnLst>
                                </p:cTn>
                              </p:par>
                              <p:par>
                                <p:cTn id="16" presetID="5" presetClass="entr" presetSubtype="1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checkerboard(across)">
                                      <p:cBhvr>
                                        <p:cTn id="18" dur="500"/>
                                        <p:tgtEl>
                                          <p:spTgt spid="41"/>
                                        </p:tgtEl>
                                      </p:cBhvr>
                                    </p:animEffect>
                                  </p:childTnLst>
                                </p:cTn>
                              </p:par>
                              <p:par>
                                <p:cTn id="19" presetID="5"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checkerboard(across)">
                                      <p:cBhvr>
                                        <p:cTn id="21" dur="500"/>
                                        <p:tgtEl>
                                          <p:spTgt spid="4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checkerboard(across)">
                                      <p:cBhvr>
                                        <p:cTn id="24" dur="500"/>
                                        <p:tgtEl>
                                          <p:spTgt spid="32"/>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500"/>
                                        <p:tgtEl>
                                          <p:spTgt spid="2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heckerboard(across)">
                                      <p:cBhvr>
                                        <p:cTn id="30" dur="500"/>
                                        <p:tgtEl>
                                          <p:spTgt spid="2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heckerboard(across)">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box(in)">
                                      <p:cBhvr>
                                        <p:cTn id="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4876800" y="1524000"/>
            <a:ext cx="3810000" cy="2862322"/>
          </a:xfrm>
          <a:prstGeom prst="rect">
            <a:avLst/>
          </a:prstGeom>
          <a:noFill/>
        </p:spPr>
        <p:txBody>
          <a:bodyPr wrap="square" rtlCol="0">
            <a:spAutoFit/>
          </a:bodyPr>
          <a:lstStyle/>
          <a:p>
            <a:pPr algn="just">
              <a:buFont typeface="Wingdings" pitchFamily="2" charset="2"/>
              <a:buChar char="ü"/>
            </a:pPr>
            <a:r>
              <a:rPr lang="en-US" dirty="0" smtClean="0">
                <a:latin typeface="Century" pitchFamily="18" charset="0"/>
              </a:rPr>
              <a:t> Fiscal consolidation continues to weigh on activity</a:t>
            </a:r>
          </a:p>
          <a:p>
            <a:pPr algn="just">
              <a:buFont typeface="Wingdings" pitchFamily="2" charset="2"/>
              <a:buChar char="ü"/>
            </a:pPr>
            <a:r>
              <a:rPr lang="en-US" dirty="0" smtClean="0">
                <a:latin typeface="Century" pitchFamily="18" charset="0"/>
              </a:rPr>
              <a:t> GDP in the euro area is forecast to shrink by 0.5%in 2013 </a:t>
            </a:r>
          </a:p>
          <a:p>
            <a:pPr algn="just">
              <a:buFont typeface="Wingdings" pitchFamily="2" charset="2"/>
              <a:buChar char="ü"/>
            </a:pPr>
            <a:r>
              <a:rPr lang="en-US" dirty="0" smtClean="0">
                <a:latin typeface="Century" pitchFamily="18" charset="0"/>
              </a:rPr>
              <a:t>Growth is expected to recover from an annual rate of 0.75 percentage points in the second half of 2013 to about 1% in 2014, driven by a smaller fiscal drag (WEO Oct 2013)</a:t>
            </a:r>
            <a:endParaRPr lang="en-US" b="1" dirty="0" smtClean="0">
              <a:latin typeface="Century" pitchFamily="18" charset="0"/>
            </a:endParaRPr>
          </a:p>
        </p:txBody>
      </p:sp>
      <p:sp>
        <p:nvSpPr>
          <p:cNvPr id="16" name="TextBox 15"/>
          <p:cNvSpPr txBox="1"/>
          <p:nvPr/>
        </p:nvSpPr>
        <p:spPr>
          <a:xfrm>
            <a:off x="609600" y="4953000"/>
            <a:ext cx="2971800" cy="338554"/>
          </a:xfrm>
          <a:prstGeom prst="rect">
            <a:avLst/>
          </a:prstGeom>
          <a:noFill/>
        </p:spPr>
        <p:txBody>
          <a:bodyPr wrap="square" rtlCol="0">
            <a:spAutoFit/>
          </a:bodyPr>
          <a:lstStyle/>
          <a:p>
            <a:r>
              <a:rPr lang="en-US" sz="1600" dirty="0" smtClean="0"/>
              <a:t>Change in structural balance</a:t>
            </a:r>
            <a:endParaRPr lang="en-US" sz="1600" dirty="0"/>
          </a:p>
        </p:txBody>
      </p:sp>
      <p:sp>
        <p:nvSpPr>
          <p:cNvPr id="18" name="TextBox 17"/>
          <p:cNvSpPr txBox="1"/>
          <p:nvPr/>
        </p:nvSpPr>
        <p:spPr>
          <a:xfrm rot="16200000">
            <a:off x="2813566" y="2840623"/>
            <a:ext cx="3276600" cy="338554"/>
          </a:xfrm>
          <a:prstGeom prst="rect">
            <a:avLst/>
          </a:prstGeom>
          <a:noFill/>
        </p:spPr>
        <p:txBody>
          <a:bodyPr wrap="square" rtlCol="0">
            <a:spAutoFit/>
          </a:bodyPr>
          <a:lstStyle/>
          <a:p>
            <a:r>
              <a:rPr lang="en-US" sz="1600" dirty="0" smtClean="0"/>
              <a:t>Growth rates 2013</a:t>
            </a:r>
            <a:endParaRPr lang="en-US" sz="1600" dirty="0"/>
          </a:p>
        </p:txBody>
      </p:sp>
      <p:pic>
        <p:nvPicPr>
          <p:cNvPr id="8194" name="Picture 2" descr="C:\Users\dassalve\Pictures\fiscal consolidation.jpg"/>
          <p:cNvPicPr>
            <a:picLocks noChangeAspect="1" noChangeArrowheads="1"/>
          </p:cNvPicPr>
          <p:nvPr/>
        </p:nvPicPr>
        <p:blipFill>
          <a:blip r:embed="rId4" cstate="print"/>
          <a:srcRect/>
          <a:stretch>
            <a:fillRect/>
          </a:stretch>
        </p:blipFill>
        <p:spPr bwMode="auto">
          <a:xfrm>
            <a:off x="152400" y="838200"/>
            <a:ext cx="4191000" cy="4038600"/>
          </a:xfrm>
          <a:prstGeom prst="rect">
            <a:avLst/>
          </a:prstGeom>
          <a:noFill/>
        </p:spPr>
      </p:pic>
      <p:sp>
        <p:nvSpPr>
          <p:cNvPr id="13" name="TextBox 12"/>
          <p:cNvSpPr txBox="1"/>
          <p:nvPr/>
        </p:nvSpPr>
        <p:spPr>
          <a:xfrm>
            <a:off x="381000" y="152400"/>
            <a:ext cx="9067800" cy="1077218"/>
          </a:xfrm>
          <a:prstGeom prst="rect">
            <a:avLst/>
          </a:prstGeom>
          <a:noFill/>
        </p:spPr>
        <p:txBody>
          <a:bodyPr wrap="square" rtlCol="0">
            <a:spAutoFit/>
          </a:bodyPr>
          <a:lstStyle/>
          <a:p>
            <a:r>
              <a:rPr lang="en-US" sz="2000" b="1" i="1" dirty="0" smtClean="0">
                <a:latin typeface="Century" pitchFamily="18" charset="0"/>
              </a:rPr>
              <a:t>Policy reactions               </a:t>
            </a:r>
            <a:r>
              <a:rPr lang="en-US" sz="2400" b="1" dirty="0" smtClean="0">
                <a:latin typeface="Century" pitchFamily="18" charset="0"/>
              </a:rPr>
              <a:t>….but produced near-term side effects…</a:t>
            </a:r>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blinds(horizontal)">
                                      <p:cBhvr>
                                        <p:cTn id="18" dur="5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blinds(horizontal)">
                                      <p:cBhvr>
                                        <p:cTn id="23" dur="500"/>
                                        <p:tgtEl>
                                          <p:spTgt spid="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blinds(horizontal)">
                                      <p:cBhvr>
                                        <p:cTn id="28"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sp>
        <p:nvSpPr>
          <p:cNvPr id="10" name="TextBox 9"/>
          <p:cNvSpPr txBox="1"/>
          <p:nvPr/>
        </p:nvSpPr>
        <p:spPr>
          <a:xfrm>
            <a:off x="838200" y="152400"/>
            <a:ext cx="7391400" cy="400110"/>
          </a:xfrm>
          <a:prstGeom prst="rect">
            <a:avLst/>
          </a:prstGeom>
          <a:noFill/>
        </p:spPr>
        <p:txBody>
          <a:bodyPr wrap="square" rtlCol="0">
            <a:spAutoFit/>
          </a:bodyPr>
          <a:lstStyle/>
          <a:p>
            <a:pPr algn="ctr"/>
            <a:r>
              <a:rPr lang="en-US" sz="2000" b="1" dirty="0" smtClean="0">
                <a:latin typeface="Century" pitchFamily="18" charset="0"/>
              </a:rPr>
              <a:t>Outline of the  presentation</a:t>
            </a:r>
            <a:endParaRPr lang="en-US" sz="2000" b="1" dirty="0">
              <a:latin typeface="Century" pitchFamily="18" charset="0"/>
            </a:endParaRPr>
          </a:p>
        </p:txBody>
      </p:sp>
      <p:sp>
        <p:nvSpPr>
          <p:cNvPr id="8" name="TextBox 7"/>
          <p:cNvSpPr txBox="1"/>
          <p:nvPr/>
        </p:nvSpPr>
        <p:spPr>
          <a:xfrm>
            <a:off x="685800" y="990601"/>
            <a:ext cx="7848600" cy="507831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92608" lvl="1" indent="-288925" algn="just">
              <a:lnSpc>
                <a:spcPct val="200000"/>
              </a:lnSpc>
              <a:buFont typeface="Wingdings" pitchFamily="2" charset="2"/>
              <a:buChar char="ü"/>
            </a:pPr>
            <a:r>
              <a:rPr lang="en-US" i="1" dirty="0" smtClean="0">
                <a:latin typeface="Century" pitchFamily="18" charset="0"/>
              </a:rPr>
              <a:t>Where we stand </a:t>
            </a:r>
            <a:r>
              <a:rPr lang="en-US" dirty="0" smtClean="0">
                <a:latin typeface="Century" pitchFamily="18" charset="0"/>
              </a:rPr>
              <a:t>– economic and financial developments</a:t>
            </a:r>
          </a:p>
          <a:p>
            <a:pPr marL="288925" indent="-288925" algn="just">
              <a:lnSpc>
                <a:spcPct val="200000"/>
              </a:lnSpc>
              <a:buFont typeface="Wingdings" pitchFamily="2" charset="2"/>
              <a:buChar char="ü"/>
            </a:pPr>
            <a:endParaRPr lang="en-US" dirty="0" smtClean="0">
              <a:latin typeface="Century" pitchFamily="18" charset="0"/>
            </a:endParaRPr>
          </a:p>
          <a:p>
            <a:pPr marL="288925" indent="-288925" algn="just">
              <a:lnSpc>
                <a:spcPct val="200000"/>
              </a:lnSpc>
              <a:buFont typeface="Wingdings" pitchFamily="2" charset="2"/>
              <a:buChar char="ü"/>
            </a:pPr>
            <a:r>
              <a:rPr lang="en-US" i="1" dirty="0" smtClean="0">
                <a:latin typeface="Century" pitchFamily="18" charset="0"/>
              </a:rPr>
              <a:t>Why we stand there </a:t>
            </a:r>
            <a:r>
              <a:rPr lang="en-US" dirty="0" smtClean="0">
                <a:latin typeface="Century" pitchFamily="18" charset="0"/>
              </a:rPr>
              <a:t>– input causes and structural weaknesses</a:t>
            </a:r>
          </a:p>
          <a:p>
            <a:pPr marL="288925" indent="-288925" algn="just">
              <a:lnSpc>
                <a:spcPct val="200000"/>
              </a:lnSpc>
            </a:pPr>
            <a:endParaRPr lang="en-US" dirty="0" smtClean="0">
              <a:latin typeface="Century" pitchFamily="18" charset="0"/>
            </a:endParaRPr>
          </a:p>
          <a:p>
            <a:pPr marL="288925" indent="-288925" algn="just">
              <a:lnSpc>
                <a:spcPct val="200000"/>
              </a:lnSpc>
              <a:buFont typeface="Wingdings" pitchFamily="2" charset="2"/>
              <a:buChar char="ü"/>
            </a:pPr>
            <a:r>
              <a:rPr lang="en-US" i="1" dirty="0" smtClean="0">
                <a:latin typeface="Century" pitchFamily="18" charset="0"/>
              </a:rPr>
              <a:t>Strength elements – </a:t>
            </a:r>
            <a:r>
              <a:rPr lang="en-US" dirty="0" smtClean="0">
                <a:latin typeface="Century" pitchFamily="18" charset="0"/>
              </a:rPr>
              <a:t>past and present European key factors </a:t>
            </a:r>
          </a:p>
          <a:p>
            <a:pPr marL="288925" indent="-288925" algn="just">
              <a:lnSpc>
                <a:spcPct val="200000"/>
              </a:lnSpc>
              <a:buFont typeface="Wingdings" pitchFamily="2" charset="2"/>
              <a:buChar char="ü"/>
            </a:pPr>
            <a:endParaRPr lang="en-US" dirty="0" smtClean="0">
              <a:latin typeface="Century" pitchFamily="18" charset="0"/>
            </a:endParaRPr>
          </a:p>
          <a:p>
            <a:pPr marL="288925" indent="-288925" algn="just">
              <a:lnSpc>
                <a:spcPct val="200000"/>
              </a:lnSpc>
              <a:buFont typeface="Wingdings" pitchFamily="2" charset="2"/>
              <a:buChar char="ü"/>
            </a:pPr>
            <a:r>
              <a:rPr lang="en-US" i="1" dirty="0" smtClean="0">
                <a:latin typeface="Century" pitchFamily="18" charset="0"/>
              </a:rPr>
              <a:t>Policy reactions </a:t>
            </a:r>
            <a:r>
              <a:rPr lang="en-US" dirty="0" smtClean="0">
                <a:latin typeface="Century" pitchFamily="18" charset="0"/>
              </a:rPr>
              <a:t>– strong fiscal, monetary and institutional responses</a:t>
            </a:r>
          </a:p>
          <a:p>
            <a:pPr marL="288925" indent="-288925" algn="just">
              <a:lnSpc>
                <a:spcPct val="200000"/>
              </a:lnSpc>
              <a:buFont typeface="Wingdings" pitchFamily="2" charset="2"/>
              <a:buChar char="ü"/>
            </a:pPr>
            <a:endParaRPr lang="en-US" dirty="0" smtClean="0">
              <a:latin typeface="Century" pitchFamily="18" charset="0"/>
            </a:endParaRPr>
          </a:p>
          <a:p>
            <a:pPr marL="288925" indent="-288925" algn="just">
              <a:lnSpc>
                <a:spcPct val="200000"/>
              </a:lnSpc>
              <a:buFont typeface="Wingdings" pitchFamily="2" charset="2"/>
              <a:buChar char="ü"/>
            </a:pPr>
            <a:r>
              <a:rPr lang="en-US" i="1" dirty="0" smtClean="0">
                <a:latin typeface="Century" pitchFamily="18" charset="0"/>
              </a:rPr>
              <a:t>Policy recommendations  </a:t>
            </a:r>
            <a:r>
              <a:rPr lang="en-US" dirty="0" smtClean="0">
                <a:latin typeface="Century" pitchFamily="18" charset="0"/>
              </a:rPr>
              <a:t>-  IMF Article IV recommendations</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linds(horizontal)">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4876800" y="1524000"/>
            <a:ext cx="4114800" cy="1754326"/>
          </a:xfrm>
          <a:prstGeom prst="rect">
            <a:avLst/>
          </a:prstGeom>
          <a:noFill/>
        </p:spPr>
        <p:txBody>
          <a:bodyPr wrap="square" rtlCol="0">
            <a:spAutoFit/>
          </a:bodyPr>
          <a:lstStyle/>
          <a:p>
            <a:pPr algn="just">
              <a:buFont typeface="Wingdings" pitchFamily="2" charset="2"/>
              <a:buChar char="ü"/>
            </a:pPr>
            <a:endParaRPr lang="en-US" dirty="0" smtClean="0">
              <a:latin typeface="Century" pitchFamily="18" charset="0"/>
            </a:endParaRPr>
          </a:p>
          <a:p>
            <a:pPr algn="just">
              <a:buFont typeface="Wingdings" pitchFamily="2" charset="2"/>
              <a:buChar char="ü"/>
            </a:pPr>
            <a:endParaRPr lang="en-US" b="1" dirty="0" smtClean="0">
              <a:latin typeface="Century" pitchFamily="18" charset="0"/>
            </a:endParaRPr>
          </a:p>
          <a:p>
            <a:pPr algn="just">
              <a:buFont typeface="Wingdings" pitchFamily="2" charset="2"/>
              <a:buChar char="ü"/>
            </a:pPr>
            <a:endParaRPr lang="en-US" b="1" dirty="0" smtClean="0">
              <a:latin typeface="Century" pitchFamily="18" charset="0"/>
            </a:endParaRPr>
          </a:p>
          <a:p>
            <a:pPr algn="just">
              <a:buFont typeface="Wingdings" pitchFamily="2" charset="2"/>
              <a:buChar char="ü"/>
            </a:pPr>
            <a:endParaRPr lang="en-US" b="1" dirty="0" smtClean="0">
              <a:latin typeface="Century" pitchFamily="18" charset="0"/>
            </a:endParaRPr>
          </a:p>
          <a:p>
            <a:pPr algn="just">
              <a:buFont typeface="Wingdings" pitchFamily="2" charset="2"/>
              <a:buChar char="ü"/>
            </a:pPr>
            <a:endParaRPr lang="en-US" b="1" dirty="0" smtClean="0">
              <a:latin typeface="Century" pitchFamily="18" charset="0"/>
            </a:endParaRPr>
          </a:p>
          <a:p>
            <a:pPr algn="just">
              <a:buFont typeface="Wingdings" pitchFamily="2" charset="2"/>
              <a:buChar char="ü"/>
            </a:pPr>
            <a:endParaRPr lang="en-US" b="1" dirty="0" smtClean="0">
              <a:latin typeface="Century" pitchFamily="18" charset="0"/>
            </a:endParaRPr>
          </a:p>
        </p:txBody>
      </p:sp>
      <p:pic>
        <p:nvPicPr>
          <p:cNvPr id="3075" name="Picture 3" descr="C:\Users\dassalve\Pictures\ec.jpg"/>
          <p:cNvPicPr>
            <a:picLocks noChangeAspect="1" noChangeArrowheads="1"/>
          </p:cNvPicPr>
          <p:nvPr/>
        </p:nvPicPr>
        <p:blipFill>
          <a:blip r:embed="rId4" cstate="print"/>
          <a:srcRect/>
          <a:stretch>
            <a:fillRect/>
          </a:stretch>
        </p:blipFill>
        <p:spPr bwMode="auto">
          <a:xfrm>
            <a:off x="152400" y="1219200"/>
            <a:ext cx="4824413" cy="4343400"/>
          </a:xfrm>
          <a:prstGeom prst="rect">
            <a:avLst/>
          </a:prstGeom>
          <a:noFill/>
        </p:spPr>
      </p:pic>
      <p:cxnSp>
        <p:nvCxnSpPr>
          <p:cNvPr id="16" name="Straight Connector 15"/>
          <p:cNvCxnSpPr/>
          <p:nvPr/>
        </p:nvCxnSpPr>
        <p:spPr>
          <a:xfrm flipV="1">
            <a:off x="3352800" y="20574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9400" y="1981200"/>
            <a:ext cx="609600" cy="276999"/>
          </a:xfrm>
          <a:prstGeom prst="rect">
            <a:avLst/>
          </a:prstGeom>
          <a:noFill/>
        </p:spPr>
        <p:txBody>
          <a:bodyPr wrap="square" rtlCol="0">
            <a:spAutoFit/>
          </a:bodyPr>
          <a:lstStyle/>
          <a:p>
            <a:r>
              <a:rPr lang="en-US" sz="1200" dirty="0" smtClean="0"/>
              <a:t>LTROs</a:t>
            </a:r>
            <a:endParaRPr lang="en-US" sz="1200" dirty="0"/>
          </a:p>
        </p:txBody>
      </p:sp>
      <p:cxnSp>
        <p:nvCxnSpPr>
          <p:cNvPr id="19" name="Straight Connector 18"/>
          <p:cNvCxnSpPr/>
          <p:nvPr/>
        </p:nvCxnSpPr>
        <p:spPr>
          <a:xfrm flipV="1">
            <a:off x="4114800" y="1981200"/>
            <a:ext cx="0" cy="28194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33800" y="1752600"/>
            <a:ext cx="609600" cy="276999"/>
          </a:xfrm>
          <a:prstGeom prst="rect">
            <a:avLst/>
          </a:prstGeom>
          <a:noFill/>
        </p:spPr>
        <p:txBody>
          <a:bodyPr wrap="square" rtlCol="0">
            <a:spAutoFit/>
          </a:bodyPr>
          <a:lstStyle/>
          <a:p>
            <a:r>
              <a:rPr lang="en-US" sz="1200" dirty="0" smtClean="0"/>
              <a:t>OMTs</a:t>
            </a:r>
            <a:endParaRPr lang="en-US" sz="1200" dirty="0"/>
          </a:p>
        </p:txBody>
      </p:sp>
      <p:sp>
        <p:nvSpPr>
          <p:cNvPr id="23" name="Rectangle 22"/>
          <p:cNvSpPr/>
          <p:nvPr/>
        </p:nvSpPr>
        <p:spPr>
          <a:xfrm>
            <a:off x="5029200" y="1447800"/>
            <a:ext cx="3810000" cy="3416320"/>
          </a:xfrm>
          <a:prstGeom prst="rect">
            <a:avLst/>
          </a:prstGeom>
        </p:spPr>
        <p:txBody>
          <a:bodyPr wrap="square">
            <a:spAutoFit/>
          </a:bodyPr>
          <a:lstStyle/>
          <a:p>
            <a:pPr algn="just">
              <a:buFont typeface="Wingdings" pitchFamily="2" charset="2"/>
              <a:buChar char="ü"/>
            </a:pPr>
            <a:r>
              <a:rPr lang="en-US" dirty="0" smtClean="0">
                <a:latin typeface="Century" pitchFamily="18" charset="0"/>
              </a:rPr>
              <a:t>Rates no higher than 1.5% since May 2009;</a:t>
            </a:r>
          </a:p>
          <a:p>
            <a:pPr algn="just">
              <a:buFont typeface="Wingdings" pitchFamily="2" charset="2"/>
              <a:buChar char="ü"/>
            </a:pPr>
            <a:r>
              <a:rPr lang="en-US" dirty="0" smtClean="0">
                <a:latin typeface="Century" pitchFamily="18" charset="0"/>
              </a:rPr>
              <a:t> Unprecedented ECB balance sheet expansion;</a:t>
            </a:r>
          </a:p>
          <a:p>
            <a:pPr algn="just">
              <a:buFont typeface="Wingdings" pitchFamily="2" charset="2"/>
              <a:buChar char="ü"/>
            </a:pPr>
            <a:r>
              <a:rPr lang="en-US" dirty="0" smtClean="0">
                <a:latin typeface="Century" pitchFamily="18" charset="0"/>
              </a:rPr>
              <a:t>Unconventional monetary policy tools, among which:</a:t>
            </a:r>
          </a:p>
          <a:p>
            <a:pPr lvl="1" algn="just">
              <a:buFont typeface="Wingdings" pitchFamily="2" charset="2"/>
              <a:buChar char="ü"/>
            </a:pPr>
            <a:r>
              <a:rPr lang="en-US" dirty="0" smtClean="0">
                <a:latin typeface="Century" pitchFamily="18" charset="0"/>
              </a:rPr>
              <a:t> Long Term </a:t>
            </a:r>
            <a:r>
              <a:rPr lang="en-US" dirty="0" err="1" smtClean="0">
                <a:latin typeface="Century" pitchFamily="18" charset="0"/>
              </a:rPr>
              <a:t>Rifinancing</a:t>
            </a:r>
            <a:r>
              <a:rPr lang="en-US" dirty="0" smtClean="0">
                <a:latin typeface="Century" pitchFamily="18" charset="0"/>
              </a:rPr>
              <a:t> Operations (LTROs)</a:t>
            </a:r>
          </a:p>
          <a:p>
            <a:pPr lvl="1" algn="just">
              <a:buFont typeface="Wingdings" pitchFamily="2" charset="2"/>
              <a:buChar char="ü"/>
            </a:pPr>
            <a:r>
              <a:rPr lang="en-US" dirty="0" smtClean="0">
                <a:latin typeface="Century" pitchFamily="18" charset="0"/>
              </a:rPr>
              <a:t> Outright Monetary Transactions (OMTs)</a:t>
            </a:r>
          </a:p>
          <a:p>
            <a:pPr algn="just">
              <a:buFont typeface="Wingdings" pitchFamily="2" charset="2"/>
              <a:buChar char="ü"/>
            </a:pPr>
            <a:endParaRPr lang="en-US" dirty="0" smtClean="0">
              <a:latin typeface="Century" pitchFamily="18" charset="0"/>
            </a:endParaRPr>
          </a:p>
          <a:p>
            <a:pPr algn="just">
              <a:buFont typeface="Wingdings" pitchFamily="2" charset="2"/>
              <a:buChar char="ü"/>
            </a:pPr>
            <a:endParaRPr lang="en-US" dirty="0" smtClean="0">
              <a:latin typeface="Century" pitchFamily="18" charset="0"/>
            </a:endParaRPr>
          </a:p>
        </p:txBody>
      </p:sp>
      <p:sp>
        <p:nvSpPr>
          <p:cNvPr id="26" name="TextBox 25"/>
          <p:cNvSpPr txBox="1"/>
          <p:nvPr/>
        </p:nvSpPr>
        <p:spPr>
          <a:xfrm>
            <a:off x="381000" y="152400"/>
            <a:ext cx="8763000" cy="769441"/>
          </a:xfrm>
          <a:prstGeom prst="rect">
            <a:avLst/>
          </a:prstGeom>
          <a:noFill/>
        </p:spPr>
        <p:txBody>
          <a:bodyPr wrap="square" rtlCol="0">
            <a:spAutoFit/>
          </a:bodyPr>
          <a:lstStyle/>
          <a:p>
            <a:r>
              <a:rPr lang="en-US" sz="2000" b="1" i="1" dirty="0" smtClean="0">
                <a:latin typeface="Century" pitchFamily="18" charset="0"/>
              </a:rPr>
              <a:t>Policy reactions             </a:t>
            </a:r>
            <a:r>
              <a:rPr lang="en-US" sz="2400" b="1" dirty="0" smtClean="0">
                <a:latin typeface="Century" pitchFamily="18" charset="0"/>
              </a:rPr>
              <a:t>Monetary intervention was massive… </a:t>
            </a: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linds(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linds(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blinds(horizontal)">
                                      <p:cBhvr>
                                        <p:cTn id="27" dur="500"/>
                                        <p:tgtEl>
                                          <p:spTgt spid="23">
                                            <p:txEl>
                                              <p:pRg st="3" end="3"/>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3">
                                            <p:txEl>
                                              <p:pRg st="4" end="4"/>
                                            </p:txEl>
                                          </p:spTgt>
                                        </p:tgtEl>
                                        <p:attrNameLst>
                                          <p:attrName>style.visibility</p:attrName>
                                        </p:attrNameLst>
                                      </p:cBhvr>
                                      <p:to>
                                        <p:strVal val="visible"/>
                                      </p:to>
                                    </p:set>
                                    <p:animEffect transition="in" filter="blinds(horizontal)">
                                      <p:cBhvr>
                                        <p:cTn id="38" dur="500"/>
                                        <p:tgtEl>
                                          <p:spTgt spid="23">
                                            <p:txEl>
                                              <p:pRg st="4" end="4"/>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par>
                                <p:cTn id="42" presetID="3"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381000" y="152400"/>
            <a:ext cx="8763000" cy="769441"/>
          </a:xfrm>
          <a:prstGeom prst="rect">
            <a:avLst/>
          </a:prstGeom>
          <a:noFill/>
        </p:spPr>
        <p:txBody>
          <a:bodyPr wrap="square" rtlCol="0">
            <a:spAutoFit/>
          </a:bodyPr>
          <a:lstStyle/>
          <a:p>
            <a:r>
              <a:rPr lang="en-US" sz="2000" b="1" i="1" dirty="0" smtClean="0">
                <a:latin typeface="Century" pitchFamily="18" charset="0"/>
              </a:rPr>
              <a:t>Policy reactions             	</a:t>
            </a:r>
            <a:r>
              <a:rPr lang="en-US" sz="2400" b="1" dirty="0" smtClean="0">
                <a:latin typeface="Century" pitchFamily="18" charset="0"/>
              </a:rPr>
              <a:t>…and helped restore confidence</a:t>
            </a:r>
          </a:p>
          <a:p>
            <a:pPr algn="ctr"/>
            <a:r>
              <a:rPr lang="en-US" sz="2000" b="1" dirty="0" smtClean="0">
                <a:latin typeface="Century" pitchFamily="18" charset="0"/>
              </a:rPr>
              <a:t> </a:t>
            </a:r>
            <a:endParaRPr lang="en-US" sz="2000" b="1" dirty="0">
              <a:latin typeface="Century" pitchFamily="18" charset="0"/>
            </a:endParaRPr>
          </a:p>
        </p:txBody>
      </p:sp>
      <p:pic>
        <p:nvPicPr>
          <p:cNvPr id="18" name="Picture 2" descr="C:\Users\dassalve\Pictures\confidence.jpg"/>
          <p:cNvPicPr>
            <a:picLocks noChangeAspect="1" noChangeArrowheads="1"/>
          </p:cNvPicPr>
          <p:nvPr/>
        </p:nvPicPr>
        <p:blipFill>
          <a:blip r:embed="rId4" cstate="print"/>
          <a:srcRect/>
          <a:stretch>
            <a:fillRect/>
          </a:stretch>
        </p:blipFill>
        <p:spPr bwMode="auto">
          <a:xfrm>
            <a:off x="228600" y="990600"/>
            <a:ext cx="4279189" cy="2667000"/>
          </a:xfrm>
          <a:prstGeom prst="rect">
            <a:avLst/>
          </a:prstGeom>
          <a:noFill/>
        </p:spPr>
      </p:pic>
      <p:sp>
        <p:nvSpPr>
          <p:cNvPr id="22" name="TextBox 21"/>
          <p:cNvSpPr txBox="1"/>
          <p:nvPr/>
        </p:nvSpPr>
        <p:spPr>
          <a:xfrm>
            <a:off x="4876800" y="1066800"/>
            <a:ext cx="3581400" cy="2031325"/>
          </a:xfrm>
          <a:prstGeom prst="rect">
            <a:avLst/>
          </a:prstGeom>
          <a:noFill/>
        </p:spPr>
        <p:txBody>
          <a:bodyPr wrap="square" rtlCol="0">
            <a:spAutoFit/>
          </a:bodyPr>
          <a:lstStyle/>
          <a:p>
            <a:pPr algn="just">
              <a:buFont typeface="Wingdings" pitchFamily="2" charset="2"/>
              <a:buChar char="ü"/>
            </a:pPr>
            <a:r>
              <a:rPr lang="en-US" dirty="0" smtClean="0">
                <a:latin typeface="Century" pitchFamily="18" charset="0"/>
              </a:rPr>
              <a:t>Confidence indicators are a good proxy for uncertainty and are correlated with economic activity</a:t>
            </a:r>
          </a:p>
          <a:p>
            <a:pPr algn="just">
              <a:buFont typeface="Wingdings" pitchFamily="2" charset="2"/>
              <a:buChar char="ü"/>
            </a:pPr>
            <a:r>
              <a:rPr lang="en-US" b="1" dirty="0" smtClean="0">
                <a:latin typeface="Century" pitchFamily="18" charset="0"/>
              </a:rPr>
              <a:t>2013 confidence increase could hopefully pave the way for a full 2014 recovery</a:t>
            </a:r>
          </a:p>
        </p:txBody>
      </p:sp>
      <p:pic>
        <p:nvPicPr>
          <p:cNvPr id="24" name="Picture 2" descr="C:\Users\dassalve\Pictures\spreads.jpg"/>
          <p:cNvPicPr>
            <a:picLocks noChangeAspect="1" noChangeArrowheads="1"/>
          </p:cNvPicPr>
          <p:nvPr/>
        </p:nvPicPr>
        <p:blipFill>
          <a:blip r:embed="rId5" cstate="print"/>
          <a:srcRect/>
          <a:stretch>
            <a:fillRect/>
          </a:stretch>
        </p:blipFill>
        <p:spPr bwMode="auto">
          <a:xfrm>
            <a:off x="4572000" y="3200400"/>
            <a:ext cx="4419600" cy="2819400"/>
          </a:xfrm>
          <a:prstGeom prst="rect">
            <a:avLst/>
          </a:prstGeom>
          <a:noFill/>
        </p:spPr>
      </p:pic>
      <p:sp>
        <p:nvSpPr>
          <p:cNvPr id="25" name="TextBox 24"/>
          <p:cNvSpPr txBox="1"/>
          <p:nvPr/>
        </p:nvSpPr>
        <p:spPr>
          <a:xfrm>
            <a:off x="457200" y="4038600"/>
            <a:ext cx="4038600" cy="1477328"/>
          </a:xfrm>
          <a:prstGeom prst="rect">
            <a:avLst/>
          </a:prstGeom>
          <a:noFill/>
        </p:spPr>
        <p:txBody>
          <a:bodyPr wrap="square" rtlCol="0">
            <a:spAutoFit/>
          </a:bodyPr>
          <a:lstStyle/>
          <a:p>
            <a:pPr algn="just">
              <a:buFont typeface="Wingdings" pitchFamily="2" charset="2"/>
              <a:buChar char="ü"/>
            </a:pPr>
            <a:r>
              <a:rPr lang="en-US" dirty="0" smtClean="0">
                <a:latin typeface="Century" pitchFamily="18" charset="0"/>
              </a:rPr>
              <a:t> Since end-2011 spreads dynamics has been encouraging, although levels are still high and the implementation of structural reforms is crucial.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linds(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blinds(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22</a:t>
            </a:fld>
            <a:endParaRPr lang="en-US"/>
          </a:p>
        </p:txBody>
      </p:sp>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graphicFrame>
        <p:nvGraphicFramePr>
          <p:cNvPr id="16" name="Table 15"/>
          <p:cNvGraphicFramePr>
            <a:graphicFrameLocks noGrp="1"/>
          </p:cNvGraphicFramePr>
          <p:nvPr/>
        </p:nvGraphicFramePr>
        <p:xfrm>
          <a:off x="457200" y="762000"/>
          <a:ext cx="8229600" cy="5178213"/>
        </p:xfrm>
        <a:graphic>
          <a:graphicData uri="http://schemas.openxmlformats.org/drawingml/2006/table">
            <a:tbl>
              <a:tblPr firstRow="1" bandRow="1">
                <a:tableStyleId>{5C22544A-7EE6-4342-B048-85BDC9FD1C3A}</a:tableStyleId>
              </a:tblPr>
              <a:tblGrid>
                <a:gridCol w="2615013"/>
                <a:gridCol w="2947587"/>
                <a:gridCol w="2667000"/>
              </a:tblGrid>
              <a:tr h="567267">
                <a:tc>
                  <a:txBody>
                    <a:bodyPr/>
                    <a:lstStyle/>
                    <a:p>
                      <a:pPr algn="ctr"/>
                      <a:r>
                        <a:rPr lang="en-US" sz="1800" kern="1200" dirty="0" smtClean="0">
                          <a:solidFill>
                            <a:schemeClr val="tx1"/>
                          </a:solidFill>
                          <a:latin typeface="Century" pitchFamily="18" charset="0"/>
                          <a:ea typeface="+mn-ea"/>
                          <a:cs typeface="+mn-cs"/>
                        </a:rPr>
                        <a:t>Institutionalized mutual assistance</a:t>
                      </a:r>
                    </a:p>
                  </a:txBody>
                  <a:tcPr/>
                </a:tc>
                <a:tc>
                  <a:txBody>
                    <a:bodyPr/>
                    <a:lstStyle/>
                    <a:p>
                      <a:pPr algn="ctr"/>
                      <a:r>
                        <a:rPr lang="en-US" sz="1800" kern="1200" dirty="0" smtClean="0">
                          <a:solidFill>
                            <a:schemeClr val="tx1"/>
                          </a:solidFill>
                          <a:latin typeface="Century" pitchFamily="18" charset="0"/>
                          <a:ea typeface="+mn-ea"/>
                          <a:cs typeface="+mn-cs"/>
                        </a:rPr>
                        <a:t>Fiscal Compact</a:t>
                      </a:r>
                    </a:p>
                  </a:txBody>
                  <a:tcPr/>
                </a:tc>
                <a:tc>
                  <a:txBody>
                    <a:bodyPr/>
                    <a:lstStyle/>
                    <a:p>
                      <a:pPr algn="ctr"/>
                      <a:r>
                        <a:rPr lang="en-US" sz="1800" kern="1200" dirty="0" smtClean="0">
                          <a:solidFill>
                            <a:schemeClr val="tx1"/>
                          </a:solidFill>
                          <a:latin typeface="Century" pitchFamily="18" charset="0"/>
                          <a:ea typeface="+mn-ea"/>
                          <a:cs typeface="+mn-cs"/>
                        </a:rPr>
                        <a:t>Banking Union</a:t>
                      </a:r>
                    </a:p>
                  </a:txBody>
                  <a:tcPr/>
                </a:tc>
              </a:tr>
              <a:tr h="4538133">
                <a:tc>
                  <a:txBody>
                    <a:bodyPr/>
                    <a:lstStyle/>
                    <a:p>
                      <a:pPr algn="just"/>
                      <a:r>
                        <a:rPr lang="en-US" sz="1000" b="1" kern="1200" baseline="0" dirty="0" smtClean="0">
                          <a:solidFill>
                            <a:schemeClr val="tx1"/>
                          </a:solidFill>
                          <a:latin typeface="Century" pitchFamily="18" charset="0"/>
                          <a:ea typeface="+mn-ea"/>
                          <a:cs typeface="+mn-cs"/>
                        </a:rPr>
                        <a:t>The EFSM (European Financial Stabilization Mechanism) </a:t>
                      </a:r>
                      <a:r>
                        <a:rPr lang="en-US" sz="1000" kern="1200" baseline="0" dirty="0" smtClean="0">
                          <a:solidFill>
                            <a:schemeClr val="tx1"/>
                          </a:solidFill>
                          <a:latin typeface="Century" pitchFamily="18" charset="0"/>
                          <a:ea typeface="+mn-ea"/>
                          <a:cs typeface="+mn-cs"/>
                        </a:rPr>
                        <a:t>is an emergency funding program reliant upon funds raised on the financial markets and guaranteed by the European Commission using the budget of the European Union as collateral up to €60 billion. </a:t>
                      </a:r>
                    </a:p>
                    <a:p>
                      <a:pPr algn="just"/>
                      <a:endParaRPr lang="en-US" sz="1000" kern="1200" baseline="0" dirty="0" smtClean="0">
                        <a:solidFill>
                          <a:schemeClr val="tx1"/>
                        </a:solidFill>
                        <a:latin typeface="Century" pitchFamily="18" charset="0"/>
                        <a:ea typeface="+mn-ea"/>
                        <a:cs typeface="+mn-cs"/>
                      </a:endParaRPr>
                    </a:p>
                    <a:p>
                      <a:pPr algn="just" fontAlgn="base"/>
                      <a:r>
                        <a:rPr lang="en-US" sz="1000" b="1" kern="1200" baseline="0" dirty="0" smtClean="0">
                          <a:solidFill>
                            <a:schemeClr val="tx1"/>
                          </a:solidFill>
                          <a:latin typeface="Century" pitchFamily="18" charset="0"/>
                          <a:ea typeface="+mn-ea"/>
                          <a:cs typeface="+mn-cs"/>
                        </a:rPr>
                        <a:t>The  EFSF (European Financial Stability Facility)</a:t>
                      </a:r>
                      <a:r>
                        <a:rPr lang="en-US" sz="1000" kern="1200" baseline="0" dirty="0" smtClean="0">
                          <a:solidFill>
                            <a:schemeClr val="tx1"/>
                          </a:solidFill>
                          <a:latin typeface="Century" pitchFamily="18" charset="0"/>
                          <a:ea typeface="+mn-ea"/>
                          <a:cs typeface="+mn-cs"/>
                        </a:rPr>
                        <a:t>  is a special purpose vehicle financed by members of the euro zone to address the European sovereign-debt crisis, with the objective of preserving financial stability in Europe</a:t>
                      </a:r>
                    </a:p>
                    <a:p>
                      <a:pPr algn="just" fontAlgn="base"/>
                      <a:r>
                        <a:rPr lang="en-US" sz="1000" kern="1200" baseline="0" dirty="0" smtClean="0">
                          <a:solidFill>
                            <a:schemeClr val="tx1"/>
                          </a:solidFill>
                          <a:latin typeface="Century" pitchFamily="18" charset="0"/>
                          <a:ea typeface="+mn-ea"/>
                          <a:cs typeface="+mn-cs"/>
                        </a:rPr>
                        <a:t>The EFSF is authorized to borrow up to €440 billion.</a:t>
                      </a:r>
                    </a:p>
                    <a:p>
                      <a:pPr fontAlgn="base"/>
                      <a:endParaRPr lang="en-US" sz="1000" kern="1200" baseline="0" dirty="0" smtClean="0">
                        <a:solidFill>
                          <a:schemeClr val="tx1"/>
                        </a:solidFill>
                        <a:latin typeface="Century" pitchFamily="18" charset="0"/>
                        <a:ea typeface="+mn-ea"/>
                        <a:cs typeface="+mn-cs"/>
                      </a:endParaRPr>
                    </a:p>
                    <a:p>
                      <a:pPr algn="just"/>
                      <a:r>
                        <a:rPr lang="en-US" sz="1000" b="1" kern="1200" baseline="0" dirty="0" smtClean="0">
                          <a:solidFill>
                            <a:schemeClr val="tx1"/>
                          </a:solidFill>
                          <a:latin typeface="Century" pitchFamily="18" charset="0"/>
                          <a:ea typeface="+mn-ea"/>
                          <a:cs typeface="+mn-cs"/>
                        </a:rPr>
                        <a:t>ESM (European Stability Mechanism) </a:t>
                      </a:r>
                      <a:r>
                        <a:rPr lang="en-US" sz="1000" kern="1200" baseline="0" dirty="0" smtClean="0">
                          <a:solidFill>
                            <a:schemeClr val="tx1"/>
                          </a:solidFill>
                          <a:latin typeface="Century" pitchFamily="18" charset="0"/>
                          <a:ea typeface="+mn-ea"/>
                          <a:cs typeface="+mn-cs"/>
                        </a:rPr>
                        <a:t>The ESM is a permanent crisis resolution mechanism for the countries of the euro area. The ESM issues debt instruments in order to finance loans and other forms of financial assistance.</a:t>
                      </a:r>
                    </a:p>
                    <a:p>
                      <a:pPr algn="just"/>
                      <a:r>
                        <a:rPr lang="en-US" sz="1000" kern="1200" baseline="0" dirty="0" smtClean="0">
                          <a:solidFill>
                            <a:schemeClr val="tx1"/>
                          </a:solidFill>
                          <a:latin typeface="Century" pitchFamily="18" charset="0"/>
                          <a:ea typeface="+mn-ea"/>
                          <a:cs typeface="+mn-cs"/>
                        </a:rPr>
                        <a:t>Established by the European Council and Member States. Inaugurated on 8 October 2012.</a:t>
                      </a:r>
                    </a:p>
                    <a:p>
                      <a:pPr algn="just"/>
                      <a:endParaRPr lang="en-US" sz="1000" kern="1200" baseline="0" dirty="0" smtClean="0">
                        <a:solidFill>
                          <a:schemeClr val="tx1"/>
                        </a:solidFill>
                        <a:latin typeface="Century" pitchFamily="18" charset="0"/>
                        <a:ea typeface="+mn-ea"/>
                        <a:cs typeface="+mn-cs"/>
                      </a:endParaRPr>
                    </a:p>
                    <a:p>
                      <a:pPr algn="just"/>
                      <a:endParaRPr lang="en-US" sz="1000" kern="1200" dirty="0" smtClean="0">
                        <a:solidFill>
                          <a:schemeClr val="tx1"/>
                        </a:solidFill>
                        <a:latin typeface="Century" pitchFamily="18" charset="0"/>
                        <a:ea typeface="+mn-ea"/>
                        <a:cs typeface="+mn-cs"/>
                      </a:endParaRPr>
                    </a:p>
                  </a:txBody>
                  <a:tcPr/>
                </a:tc>
                <a:tc>
                  <a:txBody>
                    <a:bodyPr/>
                    <a:lstStyle/>
                    <a:p>
                      <a:pPr algn="just">
                        <a:buFont typeface="Wingdings" pitchFamily="2" charset="2"/>
                        <a:buNone/>
                      </a:pPr>
                      <a:r>
                        <a:rPr lang="en-US" sz="1000" kern="1200" dirty="0" smtClean="0">
                          <a:solidFill>
                            <a:schemeClr val="tx1"/>
                          </a:solidFill>
                          <a:latin typeface="Century" pitchFamily="18" charset="0"/>
                          <a:ea typeface="+mn-ea"/>
                          <a:cs typeface="+mn-cs"/>
                        </a:rPr>
                        <a:t>Treaty strengthening fiscal discipline within the euro area through a “</a:t>
                      </a:r>
                      <a:r>
                        <a:rPr lang="en-US" sz="1000" b="1" kern="1200" dirty="0" smtClean="0">
                          <a:solidFill>
                            <a:schemeClr val="tx1"/>
                          </a:solidFill>
                          <a:latin typeface="Century" pitchFamily="18" charset="0"/>
                          <a:ea typeface="+mn-ea"/>
                          <a:cs typeface="+mn-cs"/>
                        </a:rPr>
                        <a:t>balanced</a:t>
                      </a:r>
                      <a:r>
                        <a:rPr lang="en-US" sz="1000" b="1" kern="1200" baseline="0" dirty="0" smtClean="0">
                          <a:solidFill>
                            <a:schemeClr val="tx1"/>
                          </a:solidFill>
                          <a:latin typeface="Century" pitchFamily="18" charset="0"/>
                          <a:ea typeface="+mn-ea"/>
                          <a:cs typeface="+mn-cs"/>
                        </a:rPr>
                        <a:t> budget rule</a:t>
                      </a:r>
                      <a:r>
                        <a:rPr lang="en-US" sz="1000" kern="1200" baseline="0" dirty="0" smtClean="0">
                          <a:solidFill>
                            <a:schemeClr val="tx1"/>
                          </a:solidFill>
                          <a:latin typeface="Century" pitchFamily="18" charset="0"/>
                          <a:ea typeface="+mn-ea"/>
                          <a:cs typeface="+mn-cs"/>
                        </a:rPr>
                        <a:t>”.</a:t>
                      </a:r>
                    </a:p>
                    <a:p>
                      <a:pPr algn="just">
                        <a:buFont typeface="Wingdings" pitchFamily="2" charset="2"/>
                        <a:buNone/>
                      </a:pPr>
                      <a:endParaRPr lang="en-US" sz="1000" kern="1200" baseline="0" dirty="0" smtClean="0">
                        <a:solidFill>
                          <a:schemeClr val="tx1"/>
                        </a:solidFill>
                        <a:latin typeface="Century" pitchFamily="18" charset="0"/>
                        <a:ea typeface="+mn-ea"/>
                        <a:cs typeface="+mn-cs"/>
                      </a:endParaRPr>
                    </a:p>
                    <a:p>
                      <a:pPr algn="just">
                        <a:buFont typeface="Wingdings" pitchFamily="2" charset="2"/>
                        <a:buNone/>
                      </a:pPr>
                      <a:r>
                        <a:rPr lang="en-US" sz="1000" kern="1200" baseline="0" dirty="0" smtClean="0">
                          <a:solidFill>
                            <a:schemeClr val="tx1"/>
                          </a:solidFill>
                          <a:latin typeface="Century" pitchFamily="18" charset="0"/>
                          <a:ea typeface="+mn-ea"/>
                          <a:cs typeface="+mn-cs"/>
                        </a:rPr>
                        <a:t>Annual </a:t>
                      </a:r>
                      <a:r>
                        <a:rPr lang="en-US" sz="1000" b="1" kern="1200" baseline="0" dirty="0" smtClean="0">
                          <a:solidFill>
                            <a:schemeClr val="tx1"/>
                          </a:solidFill>
                          <a:latin typeface="Century" pitchFamily="18" charset="0"/>
                          <a:ea typeface="+mn-ea"/>
                          <a:cs typeface="+mn-cs"/>
                        </a:rPr>
                        <a:t>structural government deficit must not exceed 0.5% of GDP </a:t>
                      </a:r>
                      <a:r>
                        <a:rPr lang="en-US" sz="1000" kern="1200" baseline="0" dirty="0" smtClean="0">
                          <a:solidFill>
                            <a:schemeClr val="tx1"/>
                          </a:solidFill>
                          <a:latin typeface="Century" pitchFamily="18" charset="0"/>
                          <a:ea typeface="+mn-ea"/>
                          <a:cs typeface="+mn-cs"/>
                        </a:rPr>
                        <a:t>at market prices.</a:t>
                      </a:r>
                    </a:p>
                    <a:p>
                      <a:pPr algn="just">
                        <a:buFont typeface="Wingdings" pitchFamily="2" charset="2"/>
                        <a:buNone/>
                      </a:pPr>
                      <a:endParaRPr lang="en-US" sz="1000" kern="1200" baseline="0" dirty="0" smtClean="0">
                        <a:solidFill>
                          <a:schemeClr val="tx1"/>
                        </a:solidFill>
                        <a:latin typeface="Century" pitchFamily="18" charset="0"/>
                        <a:ea typeface="+mn-ea"/>
                        <a:cs typeface="+mn-cs"/>
                      </a:endParaRPr>
                    </a:p>
                    <a:p>
                      <a:pPr algn="just">
                        <a:buFont typeface="Wingdings" pitchFamily="2" charset="2"/>
                        <a:buNone/>
                      </a:pPr>
                      <a:r>
                        <a:rPr lang="en-US" sz="1000" kern="1200" baseline="0" dirty="0" smtClean="0">
                          <a:solidFill>
                            <a:schemeClr val="tx1"/>
                          </a:solidFill>
                          <a:latin typeface="Century" pitchFamily="18" charset="0"/>
                          <a:ea typeface="+mn-ea"/>
                          <a:cs typeface="+mn-cs"/>
                        </a:rPr>
                        <a:t>Member States whose government d</a:t>
                      </a:r>
                      <a:r>
                        <a:rPr lang="en-US" sz="1000" b="1" kern="1200" baseline="0" dirty="0" smtClean="0">
                          <a:solidFill>
                            <a:schemeClr val="tx1"/>
                          </a:solidFill>
                          <a:latin typeface="Century" pitchFamily="18" charset="0"/>
                          <a:ea typeface="+mn-ea"/>
                          <a:cs typeface="+mn-cs"/>
                        </a:rPr>
                        <a:t>ebt-to-GDP ratio exceeds the 60%</a:t>
                      </a:r>
                      <a:r>
                        <a:rPr lang="en-US" sz="1000" kern="1200" baseline="0" dirty="0" smtClean="0">
                          <a:solidFill>
                            <a:schemeClr val="tx1"/>
                          </a:solidFill>
                          <a:latin typeface="Century" pitchFamily="18" charset="0"/>
                          <a:ea typeface="+mn-ea"/>
                          <a:cs typeface="+mn-cs"/>
                        </a:rPr>
                        <a:t> reference level, shall reduce it at an average rate of at least one twentieth (5%) per year of the exceeded percentage points, where the calculated average period shall be either the 3-year period covering the last fiscal year and forecasts for the current and next year' or the last three fiscal years</a:t>
                      </a:r>
                    </a:p>
                    <a:p>
                      <a:pPr algn="just">
                        <a:buFont typeface="Wingdings" pitchFamily="2" charset="2"/>
                        <a:buNone/>
                      </a:pPr>
                      <a:endParaRPr lang="en-US" sz="1000" kern="1200" baseline="0" dirty="0" smtClean="0">
                        <a:solidFill>
                          <a:schemeClr val="tx1"/>
                        </a:solidFill>
                        <a:latin typeface="Century" pitchFamily="18" charset="0"/>
                        <a:ea typeface="+mn-ea"/>
                        <a:cs typeface="+mn-cs"/>
                      </a:endParaRPr>
                    </a:p>
                    <a:p>
                      <a:pPr algn="just">
                        <a:buFont typeface="Wingdings" pitchFamily="2" charset="2"/>
                        <a:buNone/>
                      </a:pPr>
                      <a:r>
                        <a:rPr lang="en-US" sz="1000" b="1" kern="1200" baseline="0" dirty="0" smtClean="0">
                          <a:solidFill>
                            <a:schemeClr val="tx1"/>
                          </a:solidFill>
                          <a:latin typeface="Century" pitchFamily="18" charset="0"/>
                          <a:ea typeface="+mn-ea"/>
                          <a:cs typeface="+mn-cs"/>
                        </a:rPr>
                        <a:t>In the event of deviation, an automatic correction mechanism is triggered</a:t>
                      </a:r>
                      <a:r>
                        <a:rPr lang="en-US" sz="1000" kern="1200" baseline="0" dirty="0" smtClean="0">
                          <a:solidFill>
                            <a:schemeClr val="tx1"/>
                          </a:solidFill>
                          <a:latin typeface="Century" pitchFamily="18" charset="0"/>
                          <a:ea typeface="+mn-ea"/>
                          <a:cs typeface="+mn-cs"/>
                        </a:rPr>
                        <a:t>.</a:t>
                      </a:r>
                      <a:endParaRPr lang="en-US" sz="1000" kern="1200" dirty="0" smtClean="0">
                        <a:solidFill>
                          <a:schemeClr val="tx1"/>
                        </a:solidFill>
                        <a:latin typeface="Century" pitchFamily="18" charset="0"/>
                        <a:ea typeface="+mn-ea"/>
                        <a:cs typeface="+mn-cs"/>
                      </a:endParaRPr>
                    </a:p>
                    <a:p>
                      <a:pPr algn="just">
                        <a:buFont typeface="Wingdings" pitchFamily="2" charset="2"/>
                        <a:buNone/>
                      </a:pPr>
                      <a:r>
                        <a:rPr lang="en-US" sz="1000" kern="1200" dirty="0" smtClean="0">
                          <a:solidFill>
                            <a:schemeClr val="tx1"/>
                          </a:solidFill>
                          <a:latin typeface="Century" pitchFamily="18" charset="0"/>
                          <a:ea typeface="+mn-ea"/>
                          <a:cs typeface="+mn-cs"/>
                        </a:rPr>
                        <a:t>Entered into force on 1 January 2013</a:t>
                      </a:r>
                    </a:p>
                  </a:txBody>
                  <a:tcPr/>
                </a:tc>
                <a:tc>
                  <a:txBody>
                    <a:bodyPr/>
                    <a:lstStyle/>
                    <a:p>
                      <a:pPr algn="just">
                        <a:buFont typeface="Wingdings" pitchFamily="2" charset="2"/>
                        <a:buNone/>
                      </a:pPr>
                      <a:r>
                        <a:rPr lang="en-US" sz="1000" b="0" kern="1200" dirty="0" smtClean="0">
                          <a:solidFill>
                            <a:schemeClr val="tx1"/>
                          </a:solidFill>
                          <a:latin typeface="Century" pitchFamily="18" charset="0"/>
                          <a:ea typeface="+mn-ea"/>
                          <a:cs typeface="+mn-cs"/>
                        </a:rPr>
                        <a:t>Ongoing</a:t>
                      </a:r>
                      <a:r>
                        <a:rPr lang="en-US" sz="1000" b="0" kern="1200" baseline="0" dirty="0" smtClean="0">
                          <a:solidFill>
                            <a:schemeClr val="tx1"/>
                          </a:solidFill>
                          <a:latin typeface="Century" pitchFamily="18" charset="0"/>
                          <a:ea typeface="+mn-ea"/>
                          <a:cs typeface="+mn-cs"/>
                        </a:rPr>
                        <a:t> process, based on:</a:t>
                      </a:r>
                      <a:endParaRPr lang="en-US" sz="1000" b="0" kern="1200" dirty="0" smtClean="0">
                        <a:solidFill>
                          <a:schemeClr val="tx1"/>
                        </a:solidFill>
                        <a:latin typeface="Century" pitchFamily="18" charset="0"/>
                        <a:ea typeface="+mn-ea"/>
                        <a:cs typeface="+mn-cs"/>
                      </a:endParaRPr>
                    </a:p>
                    <a:p>
                      <a:pPr algn="just">
                        <a:buFont typeface="Wingdings" pitchFamily="2" charset="2"/>
                        <a:buNone/>
                      </a:pPr>
                      <a:endParaRPr lang="en-US" sz="1000" b="1" kern="1200" dirty="0" smtClean="0">
                        <a:solidFill>
                          <a:schemeClr val="tx1"/>
                        </a:solidFill>
                        <a:latin typeface="Century" pitchFamily="18" charset="0"/>
                        <a:ea typeface="+mn-ea"/>
                        <a:cs typeface="+mn-cs"/>
                      </a:endParaRPr>
                    </a:p>
                    <a:p>
                      <a:pPr algn="just">
                        <a:buFont typeface="Wingdings" pitchFamily="2" charset="2"/>
                        <a:buNone/>
                      </a:pPr>
                      <a:r>
                        <a:rPr lang="en-US" sz="1000" b="1" kern="1200" dirty="0" smtClean="0">
                          <a:solidFill>
                            <a:schemeClr val="tx1"/>
                          </a:solidFill>
                          <a:latin typeface="Century" pitchFamily="18" charset="0"/>
                          <a:ea typeface="+mn-ea"/>
                          <a:cs typeface="+mn-cs"/>
                        </a:rPr>
                        <a:t>SSM (Single Supervisory Mechanism): </a:t>
                      </a:r>
                      <a:r>
                        <a:rPr lang="en-US" sz="1000" kern="1200" dirty="0" smtClean="0">
                          <a:solidFill>
                            <a:schemeClr val="tx1"/>
                          </a:solidFill>
                          <a:latin typeface="Century" pitchFamily="18" charset="0"/>
                          <a:ea typeface="+mn-ea"/>
                          <a:cs typeface="+mn-cs"/>
                        </a:rPr>
                        <a:t>led by the European</a:t>
                      </a:r>
                      <a:r>
                        <a:rPr lang="en-US" sz="1000" kern="1200" baseline="0" dirty="0" smtClean="0">
                          <a:solidFill>
                            <a:schemeClr val="tx1"/>
                          </a:solidFill>
                          <a:latin typeface="Century" pitchFamily="18" charset="0"/>
                          <a:ea typeface="+mn-ea"/>
                          <a:cs typeface="+mn-cs"/>
                        </a:rPr>
                        <a:t> Central Bank, </a:t>
                      </a:r>
                      <a:r>
                        <a:rPr lang="en-US" sz="1000" kern="1200" dirty="0" smtClean="0">
                          <a:solidFill>
                            <a:schemeClr val="tx1"/>
                          </a:solidFill>
                          <a:latin typeface="Century" pitchFamily="18" charset="0"/>
                          <a:ea typeface="+mn-ea"/>
                          <a:cs typeface="+mn-cs"/>
                        </a:rPr>
                        <a:t>voted by European Parliament on  12 September 2013</a:t>
                      </a:r>
                    </a:p>
                    <a:p>
                      <a:pPr algn="just">
                        <a:buFont typeface="Wingdings" pitchFamily="2" charset="2"/>
                        <a:buNone/>
                      </a:pPr>
                      <a:r>
                        <a:rPr lang="en-US" sz="1000" b="1" kern="1200" dirty="0" smtClean="0">
                          <a:solidFill>
                            <a:schemeClr val="tx1"/>
                          </a:solidFill>
                          <a:latin typeface="Century" pitchFamily="18" charset="0"/>
                          <a:ea typeface="+mn-ea"/>
                          <a:cs typeface="+mn-cs"/>
                        </a:rPr>
                        <a:t>Single Resolution Mechanism</a:t>
                      </a:r>
                      <a:r>
                        <a:rPr lang="en-US" sz="1000" kern="1200" dirty="0" smtClean="0">
                          <a:solidFill>
                            <a:schemeClr val="tx1"/>
                          </a:solidFill>
                          <a:latin typeface="Century" pitchFamily="18" charset="0"/>
                          <a:ea typeface="+mn-ea"/>
                          <a:cs typeface="+mn-cs"/>
                        </a:rPr>
                        <a:t>: proposed by European Commission on  10 July</a:t>
                      </a:r>
                      <a:r>
                        <a:rPr lang="en-US" sz="1000" kern="1200" baseline="0" dirty="0" smtClean="0">
                          <a:solidFill>
                            <a:schemeClr val="tx1"/>
                          </a:solidFill>
                          <a:latin typeface="Century" pitchFamily="18" charset="0"/>
                          <a:ea typeface="+mn-ea"/>
                          <a:cs typeface="+mn-cs"/>
                        </a:rPr>
                        <a:t> 2013. It envisages a Single Resolution Board </a:t>
                      </a:r>
                      <a:r>
                        <a:rPr lang="en-US" sz="1000" kern="1200" dirty="0" smtClean="0">
                          <a:solidFill>
                            <a:schemeClr val="tx1"/>
                          </a:solidFill>
                          <a:latin typeface="Century" pitchFamily="18" charset="0"/>
                          <a:ea typeface="+mn-ea"/>
                          <a:cs typeface="+mn-cs"/>
                        </a:rPr>
                        <a:t>consisting of representatives from the ECB, the European Commission and the relevant national authorities </a:t>
                      </a:r>
                    </a:p>
                    <a:p>
                      <a:pPr algn="just"/>
                      <a:endParaRPr lang="en-US" sz="1000" kern="1200" dirty="0" smtClean="0">
                        <a:solidFill>
                          <a:schemeClr val="tx1"/>
                        </a:solidFill>
                        <a:latin typeface="Century" pitchFamily="18" charset="0"/>
                        <a:ea typeface="+mn-ea"/>
                        <a:cs typeface="+mn-cs"/>
                      </a:endParaRPr>
                    </a:p>
                  </a:txBody>
                  <a:tcPr/>
                </a:tc>
              </a:tr>
            </a:tbl>
          </a:graphicData>
        </a:graphic>
      </p:graphicFrame>
      <p:sp>
        <p:nvSpPr>
          <p:cNvPr id="13" name="TextBox 12"/>
          <p:cNvSpPr txBox="1"/>
          <p:nvPr/>
        </p:nvSpPr>
        <p:spPr>
          <a:xfrm>
            <a:off x="381000" y="152400"/>
            <a:ext cx="8763000" cy="769441"/>
          </a:xfrm>
          <a:prstGeom prst="rect">
            <a:avLst/>
          </a:prstGeom>
          <a:noFill/>
        </p:spPr>
        <p:txBody>
          <a:bodyPr wrap="square" rtlCol="0">
            <a:spAutoFit/>
          </a:bodyPr>
          <a:lstStyle/>
          <a:p>
            <a:r>
              <a:rPr lang="en-US" sz="2000" b="1" i="1" dirty="0" smtClean="0">
                <a:latin typeface="Century" pitchFamily="18" charset="0"/>
              </a:rPr>
              <a:t>Policy reactions            </a:t>
            </a:r>
            <a:r>
              <a:rPr lang="en-US" sz="2400" b="1" dirty="0" smtClean="0">
                <a:latin typeface="Century" pitchFamily="18" charset="0"/>
              </a:rPr>
              <a:t>Structural and institutional reforms</a:t>
            </a: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23</a:t>
            </a:fld>
            <a:endParaRPr lang="en-US"/>
          </a:p>
        </p:txBody>
      </p:sp>
      <p:graphicFrame>
        <p:nvGraphicFramePr>
          <p:cNvPr id="16" name="Table 15"/>
          <p:cNvGraphicFramePr>
            <a:graphicFrameLocks noGrp="1"/>
          </p:cNvGraphicFramePr>
          <p:nvPr/>
        </p:nvGraphicFramePr>
        <p:xfrm>
          <a:off x="533400" y="2133600"/>
          <a:ext cx="8229601" cy="2533227"/>
        </p:xfrm>
        <a:graphic>
          <a:graphicData uri="http://schemas.openxmlformats.org/drawingml/2006/table">
            <a:tbl>
              <a:tblPr firstRow="1" bandRow="1">
                <a:tableStyleId>{5C22544A-7EE6-4342-B048-85BDC9FD1C3A}</a:tableStyleId>
              </a:tblPr>
              <a:tblGrid>
                <a:gridCol w="1974975"/>
                <a:gridCol w="2226150"/>
                <a:gridCol w="2014238"/>
                <a:gridCol w="2014238"/>
              </a:tblGrid>
              <a:tr h="270933">
                <a:tc>
                  <a:txBody>
                    <a:bodyPr/>
                    <a:lstStyle/>
                    <a:p>
                      <a:pPr algn="ctr"/>
                      <a:r>
                        <a:rPr lang="en-US" sz="1800" kern="1200" dirty="0" smtClean="0">
                          <a:solidFill>
                            <a:schemeClr val="tx1"/>
                          </a:solidFill>
                          <a:latin typeface="Century" pitchFamily="18" charset="0"/>
                          <a:ea typeface="+mn-ea"/>
                          <a:cs typeface="+mn-cs"/>
                        </a:rPr>
                        <a:t>Greece</a:t>
                      </a:r>
                    </a:p>
                  </a:txBody>
                  <a:tcPr/>
                </a:tc>
                <a:tc>
                  <a:txBody>
                    <a:bodyPr/>
                    <a:lstStyle/>
                    <a:p>
                      <a:pPr algn="ctr"/>
                      <a:r>
                        <a:rPr lang="en-US" sz="1800" kern="1200" dirty="0" smtClean="0">
                          <a:solidFill>
                            <a:schemeClr val="tx1"/>
                          </a:solidFill>
                          <a:latin typeface="Century" pitchFamily="18" charset="0"/>
                          <a:ea typeface="+mn-ea"/>
                          <a:cs typeface="+mn-cs"/>
                        </a:rPr>
                        <a:t>Ireland</a:t>
                      </a:r>
                    </a:p>
                  </a:txBody>
                  <a:tcPr/>
                </a:tc>
                <a:tc>
                  <a:txBody>
                    <a:bodyPr/>
                    <a:lstStyle/>
                    <a:p>
                      <a:pPr algn="ctr"/>
                      <a:r>
                        <a:rPr lang="en-US" sz="1800" kern="1200" dirty="0" smtClean="0">
                          <a:solidFill>
                            <a:schemeClr val="tx1"/>
                          </a:solidFill>
                          <a:latin typeface="Century" pitchFamily="18" charset="0"/>
                          <a:ea typeface="+mn-ea"/>
                          <a:cs typeface="+mn-cs"/>
                        </a:rPr>
                        <a:t>Portugal</a:t>
                      </a:r>
                    </a:p>
                  </a:txBody>
                  <a:tcPr/>
                </a:tc>
                <a:tc>
                  <a:txBody>
                    <a:bodyPr/>
                    <a:lstStyle/>
                    <a:p>
                      <a:pPr algn="ctr"/>
                      <a:r>
                        <a:rPr lang="en-US" sz="1800" kern="1200" dirty="0" smtClean="0">
                          <a:solidFill>
                            <a:schemeClr val="tx1"/>
                          </a:solidFill>
                          <a:latin typeface="Century" pitchFamily="18" charset="0"/>
                          <a:ea typeface="+mn-ea"/>
                          <a:cs typeface="+mn-cs"/>
                        </a:rPr>
                        <a:t>Cyprus</a:t>
                      </a:r>
                    </a:p>
                  </a:txBody>
                  <a:tcPr/>
                </a:tc>
              </a:tr>
              <a:tr h="2167467">
                <a:tc>
                  <a:txBody>
                    <a:bodyPr/>
                    <a:lstStyle/>
                    <a:p>
                      <a:pPr algn="just"/>
                      <a:r>
                        <a:rPr lang="en-US" sz="1000" kern="1200" dirty="0" smtClean="0">
                          <a:solidFill>
                            <a:schemeClr val="tx1"/>
                          </a:solidFill>
                          <a:latin typeface="Century" pitchFamily="18" charset="0"/>
                          <a:ea typeface="+mn-ea"/>
                          <a:cs typeface="+mn-cs"/>
                        </a:rPr>
                        <a:t>3/14/2012:</a:t>
                      </a:r>
                      <a:r>
                        <a:rPr lang="en-US" sz="1000" kern="1200" baseline="0" dirty="0" smtClean="0">
                          <a:solidFill>
                            <a:schemeClr val="tx1"/>
                          </a:solidFill>
                          <a:latin typeface="Century" pitchFamily="18" charset="0"/>
                          <a:ea typeface="+mn-ea"/>
                          <a:cs typeface="+mn-cs"/>
                        </a:rPr>
                        <a:t> euro area finance ministers approved financing of the Second Economic Adjustment Program for Greece (</a:t>
                      </a:r>
                      <a:r>
                        <a:rPr lang="en-US" sz="1000" b="1" kern="1200" baseline="0" dirty="0" smtClean="0">
                          <a:solidFill>
                            <a:schemeClr val="tx1"/>
                          </a:solidFill>
                          <a:latin typeface="Century" pitchFamily="18" charset="0"/>
                          <a:ea typeface="+mn-ea"/>
                          <a:cs typeface="+mn-cs"/>
                        </a:rPr>
                        <a:t>Euro 144.7 billion </a:t>
                      </a:r>
                      <a:r>
                        <a:rPr lang="en-US" sz="1000" kern="1200" baseline="0" dirty="0" smtClean="0">
                          <a:solidFill>
                            <a:schemeClr val="tx1"/>
                          </a:solidFill>
                          <a:latin typeface="Century" pitchFamily="18" charset="0"/>
                          <a:ea typeface="+mn-ea"/>
                          <a:cs typeface="+mn-cs"/>
                        </a:rPr>
                        <a:t>to be provided via the EFSF)</a:t>
                      </a:r>
                      <a:endParaRPr lang="en-US" sz="1000" kern="1200" dirty="0" smtClean="0">
                        <a:solidFill>
                          <a:schemeClr val="tx1"/>
                        </a:solidFill>
                        <a:latin typeface="Century" pitchFamily="18" charset="0"/>
                        <a:ea typeface="+mn-ea"/>
                        <a:cs typeface="+mn-cs"/>
                      </a:endParaRPr>
                    </a:p>
                    <a:p>
                      <a:pPr algn="just"/>
                      <a:r>
                        <a:rPr lang="en-US" sz="1000" kern="1200" dirty="0" smtClean="0">
                          <a:solidFill>
                            <a:schemeClr val="tx1"/>
                          </a:solidFill>
                          <a:latin typeface="Century" pitchFamily="18" charset="0"/>
                          <a:ea typeface="+mn-ea"/>
                          <a:cs typeface="+mn-cs"/>
                        </a:rPr>
                        <a:t>3/15/2012: IMF 4-year arrangement under the Extended Fund Facility (SDR 23.79 billion; </a:t>
                      </a:r>
                      <a:r>
                        <a:rPr lang="en-US" sz="1000" b="1" kern="1200" dirty="0" smtClean="0">
                          <a:solidFill>
                            <a:schemeClr val="tx1"/>
                          </a:solidFill>
                          <a:latin typeface="Century" pitchFamily="18" charset="0"/>
                          <a:ea typeface="+mn-ea"/>
                          <a:cs typeface="+mn-cs"/>
                        </a:rPr>
                        <a:t>Euro 28 billion</a:t>
                      </a:r>
                      <a:r>
                        <a:rPr lang="en-US" sz="1000" kern="1200" dirty="0" smtClean="0">
                          <a:solidFill>
                            <a:schemeClr val="tx1"/>
                          </a:solidFill>
                          <a:latin typeface="Century" pitchFamily="18" charset="0"/>
                          <a:ea typeface="+mn-ea"/>
                          <a:cs typeface="+mn-cs"/>
                        </a:rPr>
                        <a:t>)</a:t>
                      </a:r>
                    </a:p>
                  </a:txBody>
                  <a:tcPr/>
                </a:tc>
                <a:tc>
                  <a:txBody>
                    <a:bodyPr/>
                    <a:lstStyle/>
                    <a:p>
                      <a:pPr algn="just">
                        <a:buFont typeface="Wingdings" pitchFamily="2" charset="2"/>
                        <a:buNone/>
                      </a:pPr>
                      <a:r>
                        <a:rPr lang="en-US" sz="1000" kern="1200" dirty="0" smtClean="0">
                          <a:solidFill>
                            <a:schemeClr val="tx1"/>
                          </a:solidFill>
                          <a:latin typeface="Century" pitchFamily="18" charset="0"/>
                          <a:ea typeface="+mn-ea"/>
                          <a:cs typeface="+mn-cs"/>
                        </a:rPr>
                        <a:t>12/7/2010: the</a:t>
                      </a:r>
                      <a:r>
                        <a:rPr lang="en-US" sz="1000" kern="1200" baseline="0" dirty="0" smtClean="0">
                          <a:solidFill>
                            <a:schemeClr val="tx1"/>
                          </a:solidFill>
                          <a:latin typeface="Century" pitchFamily="18" charset="0"/>
                          <a:ea typeface="+mn-ea"/>
                          <a:cs typeface="+mn-cs"/>
                        </a:rPr>
                        <a:t> agreement was adopted on a 3-year Economic Adjustment Program which includes a joint financing package of </a:t>
                      </a:r>
                      <a:r>
                        <a:rPr lang="en-US" sz="1000" b="1" kern="1200" baseline="0" dirty="0" smtClean="0">
                          <a:solidFill>
                            <a:schemeClr val="tx1"/>
                          </a:solidFill>
                          <a:latin typeface="Century" pitchFamily="18" charset="0"/>
                          <a:ea typeface="+mn-ea"/>
                          <a:cs typeface="+mn-cs"/>
                        </a:rPr>
                        <a:t>Euro 85 billion </a:t>
                      </a:r>
                      <a:r>
                        <a:rPr lang="en-US" sz="1000" kern="1200" baseline="0" dirty="0" smtClean="0">
                          <a:solidFill>
                            <a:schemeClr val="tx1"/>
                          </a:solidFill>
                          <a:latin typeface="Century" pitchFamily="18" charset="0"/>
                          <a:ea typeface="+mn-ea"/>
                          <a:cs typeface="+mn-cs"/>
                        </a:rPr>
                        <a:t>with contributions from the EU/EFSM (Euro 22.5 billion), euro area Member States/EFSF (Euro 17.7 billion), 4.8 billion in bilateral contributions as well as funding from IMF (Euro 22.5 billion)</a:t>
                      </a:r>
                      <a:endParaRPr lang="en-US" sz="1000" kern="1200" dirty="0" smtClean="0">
                        <a:solidFill>
                          <a:schemeClr val="tx1"/>
                        </a:solidFill>
                        <a:latin typeface="Century" pitchFamily="18" charset="0"/>
                        <a:ea typeface="+mn-ea"/>
                        <a:cs typeface="+mn-cs"/>
                      </a:endParaRPr>
                    </a:p>
                  </a:txBody>
                  <a:tcPr/>
                </a:tc>
                <a:tc>
                  <a:txBody>
                    <a:bodyPr/>
                    <a:lstStyle/>
                    <a:p>
                      <a:pPr algn="just"/>
                      <a:r>
                        <a:rPr lang="en-US" sz="1000" kern="1200" dirty="0" smtClean="0">
                          <a:solidFill>
                            <a:schemeClr val="tx1"/>
                          </a:solidFill>
                          <a:latin typeface="Century" pitchFamily="18" charset="0"/>
                          <a:ea typeface="+mn-ea"/>
                          <a:cs typeface="+mn-cs"/>
                        </a:rPr>
                        <a:t>5/17/2011: the agreement was adopted on a 3-year Economic</a:t>
                      </a:r>
                      <a:r>
                        <a:rPr lang="en-US" sz="1000" kern="1200" baseline="0" dirty="0" smtClean="0">
                          <a:solidFill>
                            <a:schemeClr val="tx1"/>
                          </a:solidFill>
                          <a:latin typeface="Century" pitchFamily="18" charset="0"/>
                          <a:ea typeface="+mn-ea"/>
                          <a:cs typeface="+mn-cs"/>
                        </a:rPr>
                        <a:t> Adjustment Program which includes a joint financing package of </a:t>
                      </a:r>
                      <a:r>
                        <a:rPr lang="en-US" sz="1000" b="1" kern="1200" baseline="0" dirty="0" smtClean="0">
                          <a:solidFill>
                            <a:schemeClr val="tx1"/>
                          </a:solidFill>
                          <a:latin typeface="Century" pitchFamily="18" charset="0"/>
                          <a:ea typeface="+mn-ea"/>
                          <a:cs typeface="+mn-cs"/>
                        </a:rPr>
                        <a:t>Euro 78 billion </a:t>
                      </a:r>
                      <a:r>
                        <a:rPr lang="en-US" sz="1000" kern="1200" baseline="0" dirty="0" smtClean="0">
                          <a:solidFill>
                            <a:schemeClr val="tx1"/>
                          </a:solidFill>
                          <a:latin typeface="Century" pitchFamily="18" charset="0"/>
                          <a:ea typeface="+mn-ea"/>
                          <a:cs typeface="+mn-cs"/>
                        </a:rPr>
                        <a:t>(EU/EFSM 26 billion, Euro area/EFSF 2 6 billion, IMF about 26 billion)</a:t>
                      </a:r>
                      <a:endParaRPr lang="en-US" sz="1000" kern="1200" dirty="0" smtClean="0">
                        <a:solidFill>
                          <a:schemeClr val="tx1"/>
                        </a:solidFill>
                        <a:latin typeface="Century" pitchFamily="18" charset="0"/>
                        <a:ea typeface="+mn-ea"/>
                        <a:cs typeface="+mn-cs"/>
                      </a:endParaRPr>
                    </a:p>
                  </a:txBody>
                  <a:tcPr/>
                </a:tc>
                <a:tc>
                  <a:txBody>
                    <a:bodyPr/>
                    <a:lstStyle/>
                    <a:p>
                      <a:pPr algn="just"/>
                      <a:r>
                        <a:rPr lang="en-US" sz="1000" kern="1200" dirty="0" smtClean="0">
                          <a:solidFill>
                            <a:schemeClr val="tx1"/>
                          </a:solidFill>
                          <a:latin typeface="Century" pitchFamily="18" charset="0"/>
                          <a:ea typeface="+mn-ea"/>
                          <a:cs typeface="+mn-cs"/>
                        </a:rPr>
                        <a:t>4/2/2013: the</a:t>
                      </a:r>
                      <a:r>
                        <a:rPr lang="en-US" sz="1000" kern="1200" baseline="0" dirty="0" smtClean="0">
                          <a:solidFill>
                            <a:schemeClr val="tx1"/>
                          </a:solidFill>
                          <a:latin typeface="Century" pitchFamily="18" charset="0"/>
                          <a:ea typeface="+mn-ea"/>
                          <a:cs typeface="+mn-cs"/>
                        </a:rPr>
                        <a:t> agreement was adopted on an Economic Adjustment Program for the period 2013-2016. The financial package covers up to </a:t>
                      </a:r>
                      <a:r>
                        <a:rPr lang="en-US" sz="1000" b="1" kern="1200" baseline="0" dirty="0" smtClean="0">
                          <a:solidFill>
                            <a:schemeClr val="tx1"/>
                          </a:solidFill>
                          <a:latin typeface="Century" pitchFamily="18" charset="0"/>
                          <a:ea typeface="+mn-ea"/>
                          <a:cs typeface="+mn-cs"/>
                        </a:rPr>
                        <a:t>Euro 10 billion </a:t>
                      </a:r>
                      <a:r>
                        <a:rPr lang="en-US" sz="1000" kern="1200" baseline="0" dirty="0" smtClean="0">
                          <a:solidFill>
                            <a:schemeClr val="tx1"/>
                          </a:solidFill>
                          <a:latin typeface="Century" pitchFamily="18" charset="0"/>
                          <a:ea typeface="+mn-ea"/>
                          <a:cs typeface="+mn-cs"/>
                        </a:rPr>
                        <a:t>(ESM 9 billion, IMF around 1 billion)</a:t>
                      </a:r>
                      <a:endParaRPr lang="en-US" sz="1000" kern="1200" dirty="0" smtClean="0">
                        <a:solidFill>
                          <a:schemeClr val="tx1"/>
                        </a:solidFill>
                        <a:latin typeface="Century" pitchFamily="18" charset="0"/>
                        <a:ea typeface="+mn-ea"/>
                        <a:cs typeface="+mn-cs"/>
                      </a:endParaRPr>
                    </a:p>
                  </a:txBody>
                  <a:tcPr/>
                </a:tc>
              </a:tr>
            </a:tbl>
          </a:graphicData>
        </a:graphic>
      </p:graphicFrame>
      <p:sp>
        <p:nvSpPr>
          <p:cNvPr id="13" name="TextBox 12"/>
          <p:cNvSpPr txBox="1"/>
          <p:nvPr/>
        </p:nvSpPr>
        <p:spPr>
          <a:xfrm>
            <a:off x="381000" y="152400"/>
            <a:ext cx="8763000" cy="707886"/>
          </a:xfrm>
          <a:prstGeom prst="rect">
            <a:avLst/>
          </a:prstGeom>
          <a:noFill/>
        </p:spPr>
        <p:txBody>
          <a:bodyPr wrap="square" rtlCol="0">
            <a:spAutoFit/>
          </a:bodyPr>
          <a:lstStyle/>
          <a:p>
            <a:r>
              <a:rPr lang="en-US" sz="2000" b="1" i="1" dirty="0" smtClean="0">
                <a:latin typeface="Century" pitchFamily="18" charset="0"/>
              </a:rPr>
              <a:t>Policy reactions       </a:t>
            </a:r>
            <a:r>
              <a:rPr lang="en-US" sz="2000" b="1" dirty="0" smtClean="0">
                <a:latin typeface="Century" pitchFamily="18" charset="0"/>
              </a:rPr>
              <a:t>EU-ECB-IMF Programs for  Euro Area countries</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24</a:t>
            </a:fld>
            <a:endParaRPr lang="en-US"/>
          </a:p>
        </p:txBody>
      </p:sp>
      <p:sp>
        <p:nvSpPr>
          <p:cNvPr id="11" name="TextBox 10"/>
          <p:cNvSpPr txBox="1"/>
          <p:nvPr/>
        </p:nvSpPr>
        <p:spPr>
          <a:xfrm>
            <a:off x="838200" y="1524000"/>
            <a:ext cx="7772400" cy="3046988"/>
          </a:xfrm>
          <a:prstGeom prst="rect">
            <a:avLst/>
          </a:prstGeom>
          <a:noFill/>
        </p:spPr>
        <p:txBody>
          <a:bodyPr wrap="square" rtlCol="0">
            <a:spAutoFit/>
          </a:bodyPr>
          <a:lstStyle/>
          <a:p>
            <a:pPr marL="292608" lvl="1" indent="-288925" algn="just">
              <a:buFont typeface="Wingdings" pitchFamily="2" charset="2"/>
              <a:buChar char="Ø"/>
            </a:pPr>
            <a:r>
              <a:rPr lang="en-US" sz="1600" dirty="0" smtClean="0">
                <a:latin typeface="Century" pitchFamily="18" charset="0"/>
              </a:rPr>
              <a:t>Repairing banks balance sheets (Asset Quality Review, involvement of an independent third party, agreed strategy on how to address capital shortfalls)</a:t>
            </a:r>
          </a:p>
          <a:p>
            <a:pPr marL="292608" lvl="1" indent="-288925" algn="just">
              <a:buFont typeface="Wingdings" pitchFamily="2" charset="2"/>
              <a:buChar char="Ø"/>
            </a:pPr>
            <a:endParaRPr lang="en-US" sz="1600" dirty="0" smtClean="0">
              <a:latin typeface="Century" pitchFamily="18" charset="0"/>
            </a:endParaRPr>
          </a:p>
          <a:p>
            <a:pPr marL="292608" lvl="1" indent="-288925" algn="just">
              <a:buFont typeface="Wingdings" pitchFamily="2" charset="2"/>
              <a:buChar char="Ø"/>
            </a:pPr>
            <a:r>
              <a:rPr lang="en-US" sz="1600" dirty="0" smtClean="0">
                <a:latin typeface="Century" pitchFamily="18" charset="0"/>
              </a:rPr>
              <a:t>Making further progress on banking union (Single Supervisory Mechanism, Single Resolution Mechanism, common safety nets, accompanying directives)</a:t>
            </a:r>
          </a:p>
          <a:p>
            <a:pPr marL="292608" lvl="1" indent="-288925" algn="just">
              <a:buFont typeface="Wingdings" pitchFamily="2" charset="2"/>
              <a:buChar char="Ø"/>
            </a:pPr>
            <a:endParaRPr lang="en-US" sz="1600" dirty="0" smtClean="0">
              <a:latin typeface="Century" pitchFamily="18" charset="0"/>
            </a:endParaRPr>
          </a:p>
          <a:p>
            <a:pPr marL="292608" lvl="1" indent="-288925" algn="just">
              <a:buFont typeface="Wingdings" pitchFamily="2" charset="2"/>
              <a:buChar char="Ø"/>
            </a:pPr>
            <a:r>
              <a:rPr lang="en-US" sz="1600" dirty="0" smtClean="0">
                <a:latin typeface="Century" pitchFamily="18" charset="0"/>
              </a:rPr>
              <a:t>Providing sufficient near-term support (additional unconventional monetary policy support, paced fiscal adjustment)</a:t>
            </a:r>
          </a:p>
          <a:p>
            <a:pPr marL="292608" lvl="1" indent="-288925" algn="just">
              <a:buFont typeface="Wingdings" pitchFamily="2" charset="2"/>
              <a:buChar char="Ø"/>
            </a:pPr>
            <a:endParaRPr lang="en-US" sz="1600" dirty="0" smtClean="0">
              <a:latin typeface="Century" pitchFamily="18" charset="0"/>
            </a:endParaRPr>
          </a:p>
          <a:p>
            <a:pPr marL="292608" lvl="1" indent="-288925" algn="just">
              <a:buFont typeface="Wingdings" pitchFamily="2" charset="2"/>
              <a:buChar char="Ø"/>
            </a:pPr>
            <a:r>
              <a:rPr lang="en-US" sz="1600" dirty="0" smtClean="0">
                <a:latin typeface="Century" pitchFamily="18" charset="0"/>
              </a:rPr>
              <a:t>Advancing structural reforms (targeted implementation of the Services Directive, new round of Free Trade Agreements, improved portability of pensions and unemployment benefits, continued labor market reforms)</a:t>
            </a:r>
          </a:p>
        </p:txBody>
      </p:sp>
      <p:sp>
        <p:nvSpPr>
          <p:cNvPr id="7" name="TextBox 6"/>
          <p:cNvSpPr txBox="1"/>
          <p:nvPr/>
        </p:nvSpPr>
        <p:spPr>
          <a:xfrm>
            <a:off x="381000" y="152400"/>
            <a:ext cx="8763000" cy="707886"/>
          </a:xfrm>
          <a:prstGeom prst="rect">
            <a:avLst/>
          </a:prstGeom>
          <a:noFill/>
        </p:spPr>
        <p:txBody>
          <a:bodyPr wrap="square" rtlCol="0">
            <a:spAutoFit/>
          </a:bodyPr>
          <a:lstStyle/>
          <a:p>
            <a:r>
              <a:rPr lang="en-US" sz="2000" b="1" i="1" dirty="0" smtClean="0">
                <a:latin typeface="Century" pitchFamily="18" charset="0"/>
              </a:rPr>
              <a:t>Policy recommendations       </a:t>
            </a:r>
            <a:r>
              <a:rPr lang="en-US" sz="2000" b="1" dirty="0" smtClean="0">
                <a:latin typeface="Century" pitchFamily="18" charset="0"/>
              </a:rPr>
              <a:t>IMF -Euro area Article IV consultations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linds(horizontal)">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7" name="Table 6"/>
          <p:cNvGraphicFramePr>
            <a:graphicFrameLocks noGrp="1"/>
          </p:cNvGraphicFramePr>
          <p:nvPr/>
        </p:nvGraphicFramePr>
        <p:xfrm>
          <a:off x="304800" y="1447800"/>
          <a:ext cx="8534400" cy="4572000"/>
        </p:xfrm>
        <a:graphic>
          <a:graphicData uri="http://schemas.openxmlformats.org/drawingml/2006/table">
            <a:tbl>
              <a:tblPr firstRow="1" bandRow="1">
                <a:tableStyleId>{5C22544A-7EE6-4342-B048-85BDC9FD1C3A}</a:tableStyleId>
              </a:tblPr>
              <a:tblGrid>
                <a:gridCol w="2133600"/>
                <a:gridCol w="2133600"/>
                <a:gridCol w="2133600"/>
                <a:gridCol w="2133600"/>
              </a:tblGrid>
              <a:tr h="227724">
                <a:tc>
                  <a:txBody>
                    <a:bodyPr/>
                    <a:lstStyle/>
                    <a:p>
                      <a:pPr algn="ctr"/>
                      <a:r>
                        <a:rPr lang="en-US" sz="1800" b="1" kern="1200" dirty="0" smtClean="0">
                          <a:solidFill>
                            <a:schemeClr val="tx1"/>
                          </a:solidFill>
                          <a:latin typeface="Century" pitchFamily="18" charset="0"/>
                          <a:ea typeface="+mn-ea"/>
                          <a:cs typeface="+mn-cs"/>
                        </a:rPr>
                        <a:t>Germany</a:t>
                      </a:r>
                      <a:endParaRPr lang="en-US" sz="1800" b="1" kern="1200" dirty="0">
                        <a:solidFill>
                          <a:schemeClr val="tx1"/>
                        </a:solidFill>
                        <a:latin typeface="Century" pitchFamily="18" charset="0"/>
                        <a:ea typeface="+mn-ea"/>
                        <a:cs typeface="+mn-cs"/>
                      </a:endParaRPr>
                    </a:p>
                  </a:txBody>
                  <a:tcPr/>
                </a:tc>
                <a:tc>
                  <a:txBody>
                    <a:bodyPr/>
                    <a:lstStyle/>
                    <a:p>
                      <a:pPr algn="ctr"/>
                      <a:r>
                        <a:rPr lang="en-US" sz="1800" b="1" kern="1200" dirty="0" smtClean="0">
                          <a:solidFill>
                            <a:schemeClr val="tx1"/>
                          </a:solidFill>
                          <a:latin typeface="Century" pitchFamily="18" charset="0"/>
                          <a:ea typeface="+mn-ea"/>
                          <a:cs typeface="+mn-cs"/>
                        </a:rPr>
                        <a:t>Italy</a:t>
                      </a:r>
                      <a:endParaRPr lang="en-US" sz="1800" b="1" kern="1200" dirty="0">
                        <a:solidFill>
                          <a:schemeClr val="tx1"/>
                        </a:solidFill>
                        <a:latin typeface="Century" pitchFamily="18" charset="0"/>
                        <a:ea typeface="+mn-ea"/>
                        <a:cs typeface="+mn-cs"/>
                      </a:endParaRPr>
                    </a:p>
                  </a:txBody>
                  <a:tcPr/>
                </a:tc>
                <a:tc>
                  <a:txBody>
                    <a:bodyPr/>
                    <a:lstStyle/>
                    <a:p>
                      <a:pPr marL="0" algn="ctr" defTabSz="914400" rtl="0" eaLnBrk="1" latinLnBrk="0" hangingPunct="1"/>
                      <a:r>
                        <a:rPr lang="en-US" sz="1800" b="1" kern="1200" dirty="0" smtClean="0">
                          <a:solidFill>
                            <a:schemeClr val="tx1"/>
                          </a:solidFill>
                          <a:latin typeface="Century" pitchFamily="18" charset="0"/>
                          <a:ea typeface="+mn-ea"/>
                          <a:cs typeface="+mn-cs"/>
                        </a:rPr>
                        <a:t>France</a:t>
                      </a:r>
                      <a:endParaRPr lang="en-US" sz="1800" b="1" kern="1200" dirty="0">
                        <a:solidFill>
                          <a:schemeClr val="tx1"/>
                        </a:solidFill>
                        <a:latin typeface="Century" pitchFamily="18" charset="0"/>
                        <a:ea typeface="+mn-ea"/>
                        <a:cs typeface="+mn-cs"/>
                      </a:endParaRPr>
                    </a:p>
                  </a:txBody>
                  <a:tcPr/>
                </a:tc>
                <a:tc>
                  <a:txBody>
                    <a:bodyPr/>
                    <a:lstStyle/>
                    <a:p>
                      <a:pPr algn="ctr"/>
                      <a:r>
                        <a:rPr lang="en-US" sz="1800" b="1" dirty="0" smtClean="0">
                          <a:solidFill>
                            <a:schemeClr val="tx1"/>
                          </a:solidFill>
                          <a:latin typeface="Century" pitchFamily="18" charset="0"/>
                        </a:rPr>
                        <a:t>Spain </a:t>
                      </a:r>
                      <a:endParaRPr lang="en-US" sz="1800" b="1" dirty="0">
                        <a:solidFill>
                          <a:schemeClr val="tx1"/>
                        </a:solidFill>
                        <a:latin typeface="Century" pitchFamily="18" charset="0"/>
                      </a:endParaRPr>
                    </a:p>
                  </a:txBody>
                  <a:tcPr/>
                </a:tc>
              </a:tr>
              <a:tr h="3734676">
                <a:tc>
                  <a:txBody>
                    <a:bodyPr/>
                    <a:lstStyle/>
                    <a:p>
                      <a:pPr algn="just">
                        <a:buFont typeface="Wingdings" pitchFamily="2" charset="2"/>
                        <a:buChar char="Ø"/>
                      </a:pPr>
                      <a:r>
                        <a:rPr lang="en-US" sz="1000" kern="1200" dirty="0" smtClean="0">
                          <a:solidFill>
                            <a:schemeClr val="dk1"/>
                          </a:solidFill>
                          <a:latin typeface="Century" pitchFamily="18" charset="0"/>
                          <a:ea typeface="+mn-ea"/>
                          <a:cs typeface="+mn-cs"/>
                        </a:rPr>
                        <a:t>The small projected loosening of the fiscal stance is appropriate and fiscal over-performance should be firmly avoided in the current </a:t>
                      </a:r>
                      <a:r>
                        <a:rPr lang="en-US" sz="1000" kern="1200" smtClean="0">
                          <a:solidFill>
                            <a:schemeClr val="dk1"/>
                          </a:solidFill>
                          <a:latin typeface="Century" pitchFamily="18" charset="0"/>
                          <a:ea typeface="+mn-ea"/>
                          <a:cs typeface="+mn-cs"/>
                        </a:rPr>
                        <a:t>growth environment</a:t>
                      </a:r>
                      <a:endParaRPr lang="en-US" sz="1000" kern="1200" dirty="0" smtClean="0">
                        <a:solidFill>
                          <a:schemeClr val="dk1"/>
                        </a:solidFill>
                        <a:latin typeface="Century" pitchFamily="18" charset="0"/>
                        <a:ea typeface="+mn-ea"/>
                        <a:cs typeface="+mn-cs"/>
                      </a:endParaRPr>
                    </a:p>
                    <a:p>
                      <a:pPr algn="just">
                        <a:buFont typeface="Wingdings" pitchFamily="2" charset="2"/>
                        <a:buChar char="Ø"/>
                      </a:pPr>
                      <a:endParaRPr lang="en-US" sz="1000" kern="1200" dirty="0" smtClean="0">
                        <a:solidFill>
                          <a:schemeClr val="dk1"/>
                        </a:solidFill>
                        <a:latin typeface="Century" pitchFamily="18" charset="0"/>
                        <a:ea typeface="+mn-ea"/>
                        <a:cs typeface="+mn-cs"/>
                      </a:endParaRPr>
                    </a:p>
                    <a:p>
                      <a:pPr algn="just">
                        <a:buFont typeface="Wingdings" pitchFamily="2" charset="2"/>
                        <a:buChar char="Ø"/>
                      </a:pPr>
                      <a:r>
                        <a:rPr lang="en-US" sz="1000" kern="1200" dirty="0" smtClean="0">
                          <a:solidFill>
                            <a:schemeClr val="dk1"/>
                          </a:solidFill>
                          <a:latin typeface="Century" pitchFamily="18" charset="0"/>
                          <a:ea typeface="+mn-ea"/>
                          <a:cs typeface="+mn-cs"/>
                        </a:rPr>
                        <a:t>Financial reform momentum should be maintained both at the domestic and the  euro area level in order to alleviate uncertainty and reduce downside risks. The main priorities are to build on recent improvements in financial stability and on progress towards reversing the fragmentation of banking systems across Europe</a:t>
                      </a:r>
                    </a:p>
                    <a:p>
                      <a:pPr algn="just">
                        <a:buFont typeface="Wingdings" pitchFamily="2" charset="2"/>
                        <a:buChar char="Ø"/>
                      </a:pPr>
                      <a:endParaRPr lang="en-US" sz="1000" kern="1200" dirty="0" smtClean="0">
                        <a:solidFill>
                          <a:schemeClr val="dk1"/>
                        </a:solidFill>
                        <a:latin typeface="Century" pitchFamily="18" charset="0"/>
                        <a:ea typeface="+mn-ea"/>
                        <a:cs typeface="+mn-cs"/>
                      </a:endParaRPr>
                    </a:p>
                    <a:p>
                      <a:pPr algn="just">
                        <a:buFont typeface="Wingdings" pitchFamily="2" charset="2"/>
                        <a:buChar char="Ø"/>
                      </a:pPr>
                      <a:r>
                        <a:rPr lang="en-US" sz="1000" kern="1200" dirty="0" smtClean="0">
                          <a:solidFill>
                            <a:schemeClr val="dk1"/>
                          </a:solidFill>
                          <a:latin typeface="Century" pitchFamily="18" charset="0"/>
                          <a:ea typeface="+mn-ea"/>
                          <a:cs typeface="+mn-cs"/>
                        </a:rPr>
                        <a:t>Over the medium term, efforts to raise the German</a:t>
                      </a:r>
                      <a:r>
                        <a:rPr lang="en-US" sz="1000" kern="1200" baseline="0" dirty="0" smtClean="0">
                          <a:solidFill>
                            <a:schemeClr val="dk1"/>
                          </a:solidFill>
                          <a:latin typeface="Century" pitchFamily="18" charset="0"/>
                          <a:ea typeface="+mn-ea"/>
                          <a:cs typeface="+mn-cs"/>
                        </a:rPr>
                        <a:t> economy’s growth potential need to be sustained</a:t>
                      </a:r>
                      <a:endParaRPr lang="en-US" sz="1000" kern="1200" dirty="0" smtClean="0">
                        <a:solidFill>
                          <a:schemeClr val="dk1"/>
                        </a:solidFill>
                        <a:latin typeface="Century" pitchFamily="18" charset="0"/>
                        <a:ea typeface="+mn-ea"/>
                        <a:cs typeface="+mn-cs"/>
                      </a:endParaRPr>
                    </a:p>
                    <a:p>
                      <a:pPr algn="just">
                        <a:buFont typeface="Wingdings" pitchFamily="2" charset="2"/>
                        <a:buChar char="Ø"/>
                      </a:pPr>
                      <a:endParaRPr lang="en-US" sz="1000" kern="1200" dirty="0">
                        <a:solidFill>
                          <a:schemeClr val="dk1"/>
                        </a:solidFill>
                        <a:latin typeface="Century" pitchFamily="18" charset="0"/>
                        <a:ea typeface="+mn-ea"/>
                        <a:cs typeface="+mn-cs"/>
                      </a:endParaRPr>
                    </a:p>
                  </a:txBody>
                  <a:tcPr/>
                </a:tc>
                <a:tc>
                  <a:txBody>
                    <a:bodyPr/>
                    <a:lstStyle/>
                    <a:p>
                      <a:pPr marL="0" lvl="1" indent="0" algn="just">
                        <a:buFont typeface="Wingdings" pitchFamily="2" charset="2"/>
                        <a:buChar char="Ø"/>
                      </a:pPr>
                      <a:r>
                        <a:rPr lang="en-US" sz="1000" dirty="0" smtClean="0">
                          <a:latin typeface="Century" pitchFamily="18" charset="0"/>
                        </a:rPr>
                        <a:t>Improving the business environment and creating jobs</a:t>
                      </a:r>
                    </a:p>
                    <a:p>
                      <a:pPr marL="0" lvl="1" indent="0" algn="just">
                        <a:buFont typeface="Wingdings" pitchFamily="2" charset="2"/>
                        <a:buChar char="Ø"/>
                      </a:pPr>
                      <a:endParaRPr lang="en-US" sz="1000" dirty="0" smtClean="0">
                        <a:latin typeface="Century" pitchFamily="18" charset="0"/>
                      </a:endParaRPr>
                    </a:p>
                    <a:p>
                      <a:pPr marL="0" lvl="1" indent="0" algn="just">
                        <a:buFont typeface="Wingdings" pitchFamily="2" charset="2"/>
                        <a:buChar char="Ø"/>
                      </a:pPr>
                      <a:r>
                        <a:rPr lang="en-US" sz="1000" dirty="0" smtClean="0">
                          <a:latin typeface="Century" pitchFamily="18" charset="0"/>
                        </a:rPr>
                        <a:t>Reducing public debt and rebalancing adjustment</a:t>
                      </a:r>
                    </a:p>
                    <a:p>
                      <a:pPr marL="0" lvl="1" indent="0" algn="just">
                        <a:buFont typeface="Wingdings" pitchFamily="2" charset="2"/>
                        <a:buChar char="Ø"/>
                      </a:pPr>
                      <a:endParaRPr lang="en-US" sz="1000" dirty="0" smtClean="0">
                        <a:latin typeface="Century" pitchFamily="18" charset="0"/>
                      </a:endParaRPr>
                    </a:p>
                    <a:p>
                      <a:pPr marL="0" lvl="1" indent="0" algn="just">
                        <a:buFont typeface="Wingdings" pitchFamily="2" charset="2"/>
                        <a:buChar char="Ø"/>
                      </a:pPr>
                      <a:r>
                        <a:rPr lang="en-US" sz="1000" dirty="0" smtClean="0">
                          <a:latin typeface="Century" pitchFamily="18" charset="0"/>
                        </a:rPr>
                        <a:t>Strengthening banks’ balance sheets and lending </a:t>
                      </a:r>
                    </a:p>
                    <a:p>
                      <a:endParaRPr lang="en-US" sz="1000" dirty="0"/>
                    </a:p>
                  </a:txBody>
                  <a:tcPr/>
                </a:tc>
                <a:tc>
                  <a:txBody>
                    <a:bodyPr/>
                    <a:lstStyle/>
                    <a:p>
                      <a:pPr algn="just">
                        <a:buFont typeface="Wingdings" pitchFamily="2" charset="2"/>
                        <a:buChar char="Ø"/>
                      </a:pPr>
                      <a:r>
                        <a:rPr lang="en-US" sz="1000" dirty="0" smtClean="0">
                          <a:latin typeface="Century" pitchFamily="18" charset="0"/>
                        </a:rPr>
                        <a:t>The pace of fiscal adjustment should be eased in 2014 to</a:t>
                      </a:r>
                      <a:r>
                        <a:rPr lang="en-US" sz="1000" baseline="0" dirty="0" smtClean="0">
                          <a:latin typeface="Century" pitchFamily="18" charset="0"/>
                        </a:rPr>
                        <a:t> support the recovery, while envisaging expenditure containment</a:t>
                      </a:r>
                    </a:p>
                    <a:p>
                      <a:pPr algn="just">
                        <a:buFont typeface="Wingdings" pitchFamily="2" charset="2"/>
                        <a:buChar char="Ø"/>
                      </a:pPr>
                      <a:endParaRPr lang="en-US" sz="1000" baseline="0" dirty="0" smtClean="0">
                        <a:latin typeface="Century" pitchFamily="18" charset="0"/>
                      </a:endParaRPr>
                    </a:p>
                    <a:p>
                      <a:pPr algn="just">
                        <a:buFont typeface="Wingdings" pitchFamily="2" charset="2"/>
                        <a:buChar char="Ø"/>
                      </a:pPr>
                      <a:r>
                        <a:rPr lang="en-US" sz="1000" baseline="0" dirty="0" smtClean="0">
                          <a:latin typeface="Century" pitchFamily="18" charset="0"/>
                        </a:rPr>
                        <a:t>The momentum of structural reforms will need to be powered up, by deepening labor market reforms and opening product markets to greater competition</a:t>
                      </a:r>
                    </a:p>
                    <a:p>
                      <a:pPr algn="just">
                        <a:buFont typeface="Wingdings" pitchFamily="2" charset="2"/>
                        <a:buNone/>
                      </a:pPr>
                      <a:endParaRPr lang="en-US" sz="1000" baseline="0" dirty="0" smtClean="0">
                        <a:latin typeface="Century" pitchFamily="18" charset="0"/>
                      </a:endParaRPr>
                    </a:p>
                    <a:p>
                      <a:pPr algn="just">
                        <a:buFont typeface="Wingdings" pitchFamily="2" charset="2"/>
                        <a:buChar char="Ø"/>
                      </a:pPr>
                      <a:r>
                        <a:rPr lang="en-US" sz="1000" baseline="0" dirty="0" smtClean="0">
                          <a:latin typeface="Century" pitchFamily="18" charset="0"/>
                        </a:rPr>
                        <a:t>Tax incentives on financial products should be better aligned to regulatory objectives</a:t>
                      </a:r>
                    </a:p>
                    <a:p>
                      <a:pPr algn="just">
                        <a:buFont typeface="Wingdings" pitchFamily="2" charset="2"/>
                        <a:buNone/>
                      </a:pPr>
                      <a:endParaRPr lang="en-US" sz="1000" dirty="0">
                        <a:latin typeface="Century" pitchFamily="18" charset="0"/>
                      </a:endParaRPr>
                    </a:p>
                  </a:txBody>
                  <a:tcPr/>
                </a:tc>
                <a:tc>
                  <a:txBody>
                    <a:bodyPr/>
                    <a:lstStyle/>
                    <a:p>
                      <a:pPr algn="just">
                        <a:buFont typeface="Wingdings" pitchFamily="2" charset="2"/>
                        <a:buChar char="Ø"/>
                      </a:pPr>
                      <a:r>
                        <a:rPr lang="en-US" sz="1000" dirty="0" smtClean="0">
                          <a:latin typeface="Century" pitchFamily="18" charset="0"/>
                        </a:rPr>
                        <a:t>Labor market reforms need to go further, increasing firms’ internal flexibility, reducing duality and enhancing employment</a:t>
                      </a:r>
                      <a:r>
                        <a:rPr lang="en-US" sz="1000" baseline="0" dirty="0" smtClean="0">
                          <a:latin typeface="Century" pitchFamily="18" charset="0"/>
                        </a:rPr>
                        <a:t> opportunities for the unemployed</a:t>
                      </a:r>
                    </a:p>
                    <a:p>
                      <a:pPr algn="just">
                        <a:buFont typeface="Wingdings" pitchFamily="2" charset="2"/>
                        <a:buNone/>
                      </a:pPr>
                      <a:endParaRPr lang="en-US" sz="1000" baseline="0" dirty="0" smtClean="0">
                        <a:latin typeface="Century" pitchFamily="18" charset="0"/>
                      </a:endParaRPr>
                    </a:p>
                    <a:p>
                      <a:pPr algn="just">
                        <a:buFont typeface="Wingdings" pitchFamily="2" charset="2"/>
                        <a:buChar char="Ø"/>
                      </a:pPr>
                      <a:r>
                        <a:rPr lang="en-US" sz="1000" baseline="0" dirty="0" smtClean="0">
                          <a:latin typeface="Century" pitchFamily="18" charset="0"/>
                        </a:rPr>
                        <a:t>The insolvency regime should be further improved to provide incentives for accelerating debt workouts</a:t>
                      </a:r>
                    </a:p>
                    <a:p>
                      <a:pPr algn="just">
                        <a:buFont typeface="Wingdings" pitchFamily="2" charset="2"/>
                        <a:buNone/>
                      </a:pPr>
                      <a:endParaRPr lang="en-US" sz="1000" baseline="0" dirty="0" smtClean="0">
                        <a:latin typeface="Century" pitchFamily="18" charset="0"/>
                      </a:endParaRPr>
                    </a:p>
                    <a:p>
                      <a:pPr algn="just">
                        <a:buFont typeface="Wingdings" pitchFamily="2" charset="2"/>
                        <a:buChar char="Ø"/>
                      </a:pPr>
                      <a:r>
                        <a:rPr lang="en-US" sz="1000" baseline="0" dirty="0" smtClean="0">
                          <a:latin typeface="Century" pitchFamily="18" charset="0"/>
                        </a:rPr>
                        <a:t>In the banking system it is necessary to continue to reinforce capital, to clean up loan books and to remove credit supply constraints</a:t>
                      </a:r>
                    </a:p>
                    <a:p>
                      <a:pPr algn="just">
                        <a:buFont typeface="Wingdings" pitchFamily="2" charset="2"/>
                        <a:buNone/>
                      </a:pPr>
                      <a:endParaRPr lang="en-US" sz="1000" baseline="0" dirty="0" smtClean="0">
                        <a:latin typeface="Century" pitchFamily="18" charset="0"/>
                      </a:endParaRPr>
                    </a:p>
                    <a:p>
                      <a:pPr algn="just">
                        <a:buFont typeface="Wingdings" pitchFamily="2" charset="2"/>
                        <a:buChar char="Ø"/>
                      </a:pPr>
                      <a:r>
                        <a:rPr lang="en-US" sz="1000" baseline="0" dirty="0" smtClean="0">
                          <a:latin typeface="Century" pitchFamily="18" charset="0"/>
                        </a:rPr>
                        <a:t>Fiscal consolidation should continue, but be as gradual  and growth friendly as possible</a:t>
                      </a:r>
                    </a:p>
                    <a:p>
                      <a:pPr algn="just">
                        <a:buFont typeface="Wingdings" pitchFamily="2" charset="2"/>
                        <a:buNone/>
                      </a:pPr>
                      <a:endParaRPr lang="en-US" sz="1000" baseline="0" dirty="0" smtClean="0">
                        <a:latin typeface="Century" pitchFamily="18" charset="0"/>
                      </a:endParaRPr>
                    </a:p>
                    <a:p>
                      <a:pPr algn="just">
                        <a:buFont typeface="Wingdings" pitchFamily="2" charset="2"/>
                        <a:buChar char="Ø"/>
                      </a:pPr>
                      <a:r>
                        <a:rPr lang="en-US" sz="1000" baseline="0" dirty="0" smtClean="0">
                          <a:latin typeface="Century" pitchFamily="18" charset="0"/>
                        </a:rPr>
                        <a:t>Competition should be improved</a:t>
                      </a:r>
                    </a:p>
                    <a:p>
                      <a:pPr algn="just">
                        <a:buFont typeface="Wingdings" pitchFamily="2" charset="2"/>
                        <a:buNone/>
                      </a:pPr>
                      <a:endParaRPr lang="en-US" sz="1000" baseline="0" dirty="0" smtClean="0">
                        <a:latin typeface="Century" pitchFamily="18" charset="0"/>
                      </a:endParaRPr>
                    </a:p>
                    <a:p>
                      <a:pPr algn="just">
                        <a:buFont typeface="Wingdings" pitchFamily="2" charset="2"/>
                        <a:buChar char="Ø"/>
                      </a:pPr>
                      <a:r>
                        <a:rPr lang="en-US" sz="1000" baseline="0" dirty="0" smtClean="0">
                          <a:latin typeface="Century" pitchFamily="18" charset="0"/>
                        </a:rPr>
                        <a:t>Europe should move faster to full banking union</a:t>
                      </a:r>
                      <a:endParaRPr lang="en-US" sz="1000" dirty="0">
                        <a:latin typeface="Century" pitchFamily="18" charset="0"/>
                      </a:endParaRPr>
                    </a:p>
                  </a:txBody>
                  <a:tcPr/>
                </a:tc>
              </a:tr>
            </a:tbl>
          </a:graphicData>
        </a:graphic>
      </p:graphicFrame>
      <p:sp>
        <p:nvSpPr>
          <p:cNvPr id="8" name="TextBox 7"/>
          <p:cNvSpPr txBox="1"/>
          <p:nvPr/>
        </p:nvSpPr>
        <p:spPr>
          <a:xfrm>
            <a:off x="381000" y="152400"/>
            <a:ext cx="8763000" cy="707886"/>
          </a:xfrm>
          <a:prstGeom prst="rect">
            <a:avLst/>
          </a:prstGeom>
          <a:noFill/>
        </p:spPr>
        <p:txBody>
          <a:bodyPr wrap="square" rtlCol="0">
            <a:spAutoFit/>
          </a:bodyPr>
          <a:lstStyle/>
          <a:p>
            <a:r>
              <a:rPr lang="en-US" sz="2000" b="1" i="1" dirty="0" smtClean="0">
                <a:latin typeface="Century" pitchFamily="18" charset="0"/>
              </a:rPr>
              <a:t>Policy recommendations       </a:t>
            </a:r>
            <a:r>
              <a:rPr lang="en-US" sz="2000" b="1" dirty="0" smtClean="0">
                <a:latin typeface="Century" pitchFamily="18" charset="0"/>
              </a:rPr>
              <a:t>IMF –Selected Article IV consultations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37" name="TextBox 36"/>
          <p:cNvSpPr txBox="1"/>
          <p:nvPr/>
        </p:nvSpPr>
        <p:spPr>
          <a:xfrm>
            <a:off x="7848600" y="3810000"/>
            <a:ext cx="184731" cy="369332"/>
          </a:xfrm>
          <a:prstGeom prst="rect">
            <a:avLst/>
          </a:prstGeom>
          <a:noFill/>
        </p:spPr>
        <p:txBody>
          <a:bodyPr wrap="none" rtlCol="0">
            <a:spAutoFit/>
          </a:bodyPr>
          <a:lstStyle/>
          <a:p>
            <a:pPr algn="ctr"/>
            <a:endParaRPr lang="en-US"/>
          </a:p>
        </p:txBody>
      </p:sp>
      <p:sp>
        <p:nvSpPr>
          <p:cNvPr id="35" name="TextBox 34"/>
          <p:cNvSpPr txBox="1"/>
          <p:nvPr/>
        </p:nvSpPr>
        <p:spPr>
          <a:xfrm>
            <a:off x="381000" y="152400"/>
            <a:ext cx="8610600" cy="461665"/>
          </a:xfrm>
          <a:prstGeom prst="rect">
            <a:avLst/>
          </a:prstGeom>
          <a:noFill/>
        </p:spPr>
        <p:txBody>
          <a:bodyPr wrap="square" rtlCol="0">
            <a:spAutoFit/>
          </a:bodyPr>
          <a:lstStyle/>
          <a:p>
            <a:pPr algn="ctr"/>
            <a:r>
              <a:rPr lang="en-US" sz="2400" b="1" dirty="0" smtClean="0">
                <a:latin typeface="Century" pitchFamily="18" charset="0"/>
              </a:rPr>
              <a:t>In conclusion </a:t>
            </a:r>
            <a:endParaRPr lang="en-US" sz="2400" b="1" dirty="0">
              <a:latin typeface="Century" pitchFamily="18" charset="0"/>
            </a:endParaRPr>
          </a:p>
        </p:txBody>
      </p:sp>
      <p:sp>
        <p:nvSpPr>
          <p:cNvPr id="13" name="TextBox 12"/>
          <p:cNvSpPr txBox="1"/>
          <p:nvPr/>
        </p:nvSpPr>
        <p:spPr>
          <a:xfrm>
            <a:off x="1905000" y="1371600"/>
            <a:ext cx="6553200" cy="4093428"/>
          </a:xfrm>
          <a:prstGeom prst="rect">
            <a:avLst/>
          </a:prstGeom>
          <a:noFill/>
        </p:spPr>
        <p:txBody>
          <a:bodyPr wrap="square" rtlCol="0">
            <a:spAutoFit/>
          </a:bodyPr>
          <a:lstStyle/>
          <a:p>
            <a:r>
              <a:rPr lang="en-US" sz="2000" dirty="0" smtClean="0">
                <a:latin typeface="Century" pitchFamily="18" charset="0"/>
              </a:rPr>
              <a:t>Europe is ahead of a slow and difficult recovery…</a:t>
            </a:r>
          </a:p>
          <a:p>
            <a:endParaRPr lang="en-US" sz="2000" dirty="0" smtClean="0">
              <a:latin typeface="Century" pitchFamily="18" charset="0"/>
            </a:endParaRPr>
          </a:p>
          <a:p>
            <a:r>
              <a:rPr lang="en-US" sz="2000" dirty="0" smtClean="0">
                <a:latin typeface="Century" pitchFamily="18" charset="0"/>
              </a:rPr>
              <a:t> …cause by a financial crisis started abroad and by prior unsolved issues….</a:t>
            </a:r>
          </a:p>
          <a:p>
            <a:endParaRPr lang="en-US" sz="2000" dirty="0" smtClean="0">
              <a:latin typeface="Century" pitchFamily="18" charset="0"/>
            </a:endParaRPr>
          </a:p>
          <a:p>
            <a:r>
              <a:rPr lang="en-US" sz="2000" dirty="0" smtClean="0">
                <a:latin typeface="Century" pitchFamily="18" charset="0"/>
              </a:rPr>
              <a:t>…but the key economic and institutional framework….</a:t>
            </a:r>
          </a:p>
          <a:p>
            <a:endParaRPr lang="en-US" sz="2000" dirty="0" smtClean="0">
              <a:latin typeface="Century" pitchFamily="18" charset="0"/>
            </a:endParaRPr>
          </a:p>
          <a:p>
            <a:r>
              <a:rPr lang="en-US" sz="2000" dirty="0" smtClean="0">
                <a:latin typeface="Century" pitchFamily="18" charset="0"/>
              </a:rPr>
              <a:t>…facilitated a strong articulated policy response….</a:t>
            </a:r>
          </a:p>
          <a:p>
            <a:endParaRPr lang="en-US" sz="2000" dirty="0" smtClean="0">
              <a:latin typeface="Century" pitchFamily="18" charset="0"/>
            </a:endParaRPr>
          </a:p>
          <a:p>
            <a:endParaRPr lang="en-US" sz="2000" dirty="0" smtClean="0">
              <a:latin typeface="Century" pitchFamily="18" charset="0"/>
            </a:endParaRPr>
          </a:p>
          <a:p>
            <a:endParaRPr lang="en-US" sz="2000" dirty="0" smtClean="0">
              <a:latin typeface="Century" pitchFamily="18" charset="0"/>
            </a:endParaRPr>
          </a:p>
          <a:p>
            <a:pPr algn="r"/>
            <a:r>
              <a:rPr lang="en-US" sz="2000" dirty="0" smtClean="0">
                <a:latin typeface="Century" pitchFamily="18" charset="0"/>
              </a:rPr>
              <a:t>…though more still needs to be done!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linds(horizontal)">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blinds(horizontal)">
                                      <p:cBhvr>
                                        <p:cTn id="27" dur="500"/>
                                        <p:tgtEl>
                                          <p:spTgt spid="1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blinds(horizontal)">
                                      <p:cBhvr>
                                        <p:cTn id="32"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37" name="TextBox 36"/>
          <p:cNvSpPr txBox="1"/>
          <p:nvPr/>
        </p:nvSpPr>
        <p:spPr>
          <a:xfrm>
            <a:off x="7848600" y="3810000"/>
            <a:ext cx="184731" cy="369332"/>
          </a:xfrm>
          <a:prstGeom prst="rect">
            <a:avLst/>
          </a:prstGeom>
          <a:noFill/>
        </p:spPr>
        <p:txBody>
          <a:bodyPr wrap="none" rtlCol="0">
            <a:spAutoFit/>
          </a:bodyPr>
          <a:lstStyle/>
          <a:p>
            <a:pPr algn="ctr"/>
            <a:endParaRPr lang="en-US"/>
          </a:p>
        </p:txBody>
      </p:sp>
      <p:sp>
        <p:nvSpPr>
          <p:cNvPr id="10" name="TextBox 9"/>
          <p:cNvSpPr txBox="1"/>
          <p:nvPr/>
        </p:nvSpPr>
        <p:spPr>
          <a:xfrm>
            <a:off x="2895600" y="2667000"/>
            <a:ext cx="4191000" cy="830997"/>
          </a:xfrm>
          <a:prstGeom prst="rect">
            <a:avLst/>
          </a:prstGeom>
          <a:noFill/>
        </p:spPr>
        <p:txBody>
          <a:bodyPr wrap="square" rtlCol="0">
            <a:spAutoFit/>
          </a:bodyPr>
          <a:lstStyle/>
          <a:p>
            <a:r>
              <a:rPr lang="en-US" sz="4800" dirty="0" smtClean="0">
                <a:latin typeface="Century" pitchFamily="18" charset="0"/>
              </a:rPr>
              <a:t>Thank you</a:t>
            </a:r>
            <a:endParaRPr lang="en-US" sz="4800"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Oval 6"/>
          <p:cNvSpPr/>
          <p:nvPr/>
        </p:nvSpPr>
        <p:spPr>
          <a:xfrm>
            <a:off x="3429000" y="1066800"/>
            <a:ext cx="1755648" cy="1298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Weak growth</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Oval 8"/>
          <p:cNvSpPr/>
          <p:nvPr/>
        </p:nvSpPr>
        <p:spPr>
          <a:xfrm>
            <a:off x="5638800" y="3733800"/>
            <a:ext cx="1752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High public debt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Oval 10"/>
          <p:cNvSpPr/>
          <p:nvPr/>
        </p:nvSpPr>
        <p:spPr>
          <a:xfrm>
            <a:off x="1295400" y="3657600"/>
            <a:ext cx="1755648" cy="1298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Stressed banking sector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3" name="Straight Arrow Connector 12"/>
          <p:cNvCxnSpPr/>
          <p:nvPr/>
        </p:nvCxnSpPr>
        <p:spPr>
          <a:xfrm>
            <a:off x="5334000" y="2133600"/>
            <a:ext cx="990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3091298">
            <a:off x="5306081" y="2621278"/>
            <a:ext cx="1600065" cy="276999"/>
          </a:xfrm>
          <a:prstGeom prst="rect">
            <a:avLst/>
          </a:prstGeom>
          <a:noFill/>
        </p:spPr>
        <p:txBody>
          <a:bodyPr wrap="square" rtlCol="0">
            <a:spAutoFit/>
          </a:bodyPr>
          <a:lstStyle/>
          <a:p>
            <a:r>
              <a:rPr lang="en-US" sz="1200" dirty="0" smtClean="0"/>
              <a:t>Sustainability</a:t>
            </a:r>
            <a:endParaRPr lang="en-US" sz="1200" dirty="0"/>
          </a:p>
        </p:txBody>
      </p:sp>
      <p:cxnSp>
        <p:nvCxnSpPr>
          <p:cNvPr id="19" name="Straight Arrow Connector 18"/>
          <p:cNvCxnSpPr/>
          <p:nvPr/>
        </p:nvCxnSpPr>
        <p:spPr>
          <a:xfrm flipH="1" flipV="1">
            <a:off x="5105400" y="2438400"/>
            <a:ext cx="914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3126908">
            <a:off x="4574938" y="3069998"/>
            <a:ext cx="1735955" cy="276999"/>
          </a:xfrm>
          <a:prstGeom prst="rect">
            <a:avLst/>
          </a:prstGeom>
          <a:noFill/>
        </p:spPr>
        <p:txBody>
          <a:bodyPr wrap="square" rtlCol="0">
            <a:spAutoFit/>
          </a:bodyPr>
          <a:lstStyle/>
          <a:p>
            <a:r>
              <a:rPr lang="en-US" sz="1200" dirty="0" smtClean="0"/>
              <a:t>Higher interest rates</a:t>
            </a:r>
            <a:endParaRPr lang="en-US" sz="1200" dirty="0"/>
          </a:p>
        </p:txBody>
      </p:sp>
      <p:sp>
        <p:nvSpPr>
          <p:cNvPr id="24" name="TextBox 23"/>
          <p:cNvSpPr txBox="1"/>
          <p:nvPr/>
        </p:nvSpPr>
        <p:spPr>
          <a:xfrm>
            <a:off x="3505200" y="4648200"/>
            <a:ext cx="1828800" cy="276999"/>
          </a:xfrm>
          <a:prstGeom prst="rect">
            <a:avLst/>
          </a:prstGeom>
          <a:noFill/>
        </p:spPr>
        <p:txBody>
          <a:bodyPr wrap="square" rtlCol="0">
            <a:spAutoFit/>
          </a:bodyPr>
          <a:lstStyle/>
          <a:p>
            <a:r>
              <a:rPr lang="en-US" sz="1200" dirty="0" smtClean="0"/>
              <a:t>High  sovereign spreads</a:t>
            </a:r>
            <a:endParaRPr lang="en-US" sz="1200" dirty="0"/>
          </a:p>
        </p:txBody>
      </p:sp>
      <p:sp>
        <p:nvSpPr>
          <p:cNvPr id="25" name="TextBox 24"/>
          <p:cNvSpPr txBox="1"/>
          <p:nvPr/>
        </p:nvSpPr>
        <p:spPr>
          <a:xfrm>
            <a:off x="3810000" y="3962400"/>
            <a:ext cx="1447800" cy="276999"/>
          </a:xfrm>
          <a:prstGeom prst="rect">
            <a:avLst/>
          </a:prstGeom>
          <a:noFill/>
        </p:spPr>
        <p:txBody>
          <a:bodyPr wrap="square" rtlCol="0">
            <a:spAutoFit/>
          </a:bodyPr>
          <a:lstStyle/>
          <a:p>
            <a:r>
              <a:rPr lang="en-US" sz="1200" dirty="0" smtClean="0"/>
              <a:t>Bailout effects</a:t>
            </a:r>
            <a:endParaRPr lang="en-US" sz="1200" dirty="0"/>
          </a:p>
        </p:txBody>
      </p:sp>
      <p:cxnSp>
        <p:nvCxnSpPr>
          <p:cNvPr id="27" name="Straight Arrow Connector 26"/>
          <p:cNvCxnSpPr/>
          <p:nvPr/>
        </p:nvCxnSpPr>
        <p:spPr>
          <a:xfrm flipH="1">
            <a:off x="3429000" y="45720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29000" y="4267200"/>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8635815">
            <a:off x="1918811" y="2398838"/>
            <a:ext cx="1447800" cy="276999"/>
          </a:xfrm>
          <a:prstGeom prst="rect">
            <a:avLst/>
          </a:prstGeom>
          <a:noFill/>
        </p:spPr>
        <p:txBody>
          <a:bodyPr wrap="square" rtlCol="0">
            <a:spAutoFit/>
          </a:bodyPr>
          <a:lstStyle/>
          <a:p>
            <a:r>
              <a:rPr lang="en-US" sz="1200" dirty="0" smtClean="0"/>
              <a:t>Credit crunch</a:t>
            </a:r>
            <a:endParaRPr lang="en-US" sz="1200" dirty="0"/>
          </a:p>
        </p:txBody>
      </p:sp>
      <p:cxnSp>
        <p:nvCxnSpPr>
          <p:cNvPr id="32" name="Straight Arrow Connector 31"/>
          <p:cNvCxnSpPr/>
          <p:nvPr/>
        </p:nvCxnSpPr>
        <p:spPr>
          <a:xfrm flipV="1">
            <a:off x="2286000" y="2133600"/>
            <a:ext cx="990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590800" y="2438400"/>
            <a:ext cx="914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8687934">
            <a:off x="2592178" y="2866129"/>
            <a:ext cx="1447800" cy="276999"/>
          </a:xfrm>
          <a:prstGeom prst="rect">
            <a:avLst/>
          </a:prstGeom>
          <a:noFill/>
        </p:spPr>
        <p:txBody>
          <a:bodyPr wrap="square" rtlCol="0">
            <a:spAutoFit/>
          </a:bodyPr>
          <a:lstStyle/>
          <a:p>
            <a:r>
              <a:rPr lang="en-US" sz="1200" dirty="0" smtClean="0"/>
              <a:t>Low profitability</a:t>
            </a:r>
            <a:endParaRPr lang="en-US" sz="1200" dirty="0"/>
          </a:p>
        </p:txBody>
      </p:sp>
      <p:sp>
        <p:nvSpPr>
          <p:cNvPr id="21" name="TextBox 20"/>
          <p:cNvSpPr txBox="1"/>
          <p:nvPr/>
        </p:nvSpPr>
        <p:spPr>
          <a:xfrm>
            <a:off x="381000" y="152400"/>
            <a:ext cx="8610600" cy="769441"/>
          </a:xfrm>
          <a:prstGeom prst="rect">
            <a:avLst/>
          </a:prstGeom>
          <a:noFill/>
        </p:spPr>
        <p:txBody>
          <a:bodyPr wrap="square" rtlCol="0">
            <a:spAutoFit/>
          </a:bodyPr>
          <a:lstStyle/>
          <a:p>
            <a:r>
              <a:rPr lang="en-US" sz="2000" b="1" i="1" dirty="0" smtClean="0">
                <a:latin typeface="Century" pitchFamily="18" charset="0"/>
              </a:rPr>
              <a:t>Where we stand  </a:t>
            </a:r>
            <a:r>
              <a:rPr lang="en-US" sz="2000" b="1" dirty="0" smtClean="0">
                <a:latin typeface="Century" pitchFamily="18" charset="0"/>
              </a:rPr>
              <a:t>	 	       </a:t>
            </a:r>
            <a:r>
              <a:rPr lang="en-US" sz="2400" b="1" dirty="0" smtClean="0">
                <a:latin typeface="Century" pitchFamily="18" charset="0"/>
              </a:rPr>
              <a:t>A self fuelling vicious cycle…. </a:t>
            </a:r>
            <a:r>
              <a:rPr lang="en-US" sz="2000" b="1" dirty="0" smtClean="0">
                <a:latin typeface="Century" pitchFamily="18" charset="0"/>
              </a:rPr>
              <a:t>  </a:t>
            </a: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4" grpId="0"/>
      <p:bldP spid="25" grpId="0"/>
      <p:bldP spid="30"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4</a:t>
            </a:fld>
            <a:endParaRPr lang="en-US"/>
          </a:p>
        </p:txBody>
      </p:sp>
      <p:sp>
        <p:nvSpPr>
          <p:cNvPr id="11" name="TextBox 10"/>
          <p:cNvSpPr txBox="1"/>
          <p:nvPr/>
        </p:nvSpPr>
        <p:spPr>
          <a:xfrm>
            <a:off x="4876800" y="1143000"/>
            <a:ext cx="3276600" cy="646331"/>
          </a:xfrm>
          <a:prstGeom prst="rect">
            <a:avLst/>
          </a:prstGeom>
          <a:solidFill>
            <a:schemeClr val="bg1"/>
          </a:solidFill>
        </p:spPr>
        <p:txBody>
          <a:bodyPr wrap="square" rtlCol="0">
            <a:spAutoFit/>
          </a:bodyPr>
          <a:lstStyle/>
          <a:p>
            <a:pPr algn="just"/>
            <a:r>
              <a:rPr lang="en-US" dirty="0" smtClean="0">
                <a:latin typeface="Century" pitchFamily="18" charset="0"/>
              </a:rPr>
              <a:t>Corporate profitability has declined in most countries</a:t>
            </a:r>
          </a:p>
        </p:txBody>
      </p:sp>
      <p:pic>
        <p:nvPicPr>
          <p:cNvPr id="4099" name="Picture 3" descr="C:\Users\dassalve\Pictures\roa.jpg"/>
          <p:cNvPicPr>
            <a:picLocks noChangeAspect="1" noChangeArrowheads="1"/>
          </p:cNvPicPr>
          <p:nvPr/>
        </p:nvPicPr>
        <p:blipFill>
          <a:blip r:embed="rId4" cstate="print"/>
          <a:srcRect/>
          <a:stretch>
            <a:fillRect/>
          </a:stretch>
        </p:blipFill>
        <p:spPr bwMode="auto">
          <a:xfrm>
            <a:off x="381000" y="990600"/>
            <a:ext cx="4114800" cy="3171717"/>
          </a:xfrm>
          <a:prstGeom prst="rect">
            <a:avLst/>
          </a:prstGeom>
          <a:noFill/>
        </p:spPr>
      </p:pic>
      <p:sp>
        <p:nvSpPr>
          <p:cNvPr id="16" name="TextBox 15"/>
          <p:cNvSpPr txBox="1"/>
          <p:nvPr/>
        </p:nvSpPr>
        <p:spPr>
          <a:xfrm>
            <a:off x="381000" y="152400"/>
            <a:ext cx="8610600" cy="769441"/>
          </a:xfrm>
          <a:prstGeom prst="rect">
            <a:avLst/>
          </a:prstGeom>
          <a:noFill/>
        </p:spPr>
        <p:txBody>
          <a:bodyPr wrap="square" rtlCol="0">
            <a:spAutoFit/>
          </a:bodyPr>
          <a:lstStyle/>
          <a:p>
            <a:r>
              <a:rPr lang="en-US" sz="2000" b="1" i="1" dirty="0" smtClean="0">
                <a:latin typeface="Century" pitchFamily="18" charset="0"/>
              </a:rPr>
              <a:t>Where we stand  </a:t>
            </a:r>
            <a:r>
              <a:rPr lang="en-US" sz="2000" b="1" dirty="0" smtClean="0">
                <a:latin typeface="Century" pitchFamily="18" charset="0"/>
              </a:rPr>
              <a:t>	       </a:t>
            </a:r>
            <a:r>
              <a:rPr lang="en-US" sz="2400" b="1" dirty="0" smtClean="0">
                <a:latin typeface="Century" pitchFamily="18" charset="0"/>
              </a:rPr>
              <a:t>Low profits and high indebtedness…</a:t>
            </a:r>
          </a:p>
          <a:p>
            <a:pPr algn="ctr"/>
            <a:r>
              <a:rPr lang="en-US" sz="2000" b="1" dirty="0" smtClean="0">
                <a:latin typeface="Century" pitchFamily="18" charset="0"/>
              </a:rPr>
              <a:t> </a:t>
            </a:r>
            <a:endParaRPr lang="en-US" sz="2000" b="1" dirty="0">
              <a:latin typeface="Century" pitchFamily="18" charset="0"/>
            </a:endParaRPr>
          </a:p>
        </p:txBody>
      </p:sp>
      <p:sp>
        <p:nvSpPr>
          <p:cNvPr id="28" name="TextBox 27"/>
          <p:cNvSpPr txBox="1"/>
          <p:nvPr/>
        </p:nvSpPr>
        <p:spPr>
          <a:xfrm>
            <a:off x="762000" y="4343400"/>
            <a:ext cx="3124200" cy="923330"/>
          </a:xfrm>
          <a:prstGeom prst="rect">
            <a:avLst/>
          </a:prstGeom>
          <a:noFill/>
        </p:spPr>
        <p:txBody>
          <a:bodyPr wrap="square" rtlCol="0">
            <a:spAutoFit/>
          </a:bodyPr>
          <a:lstStyle/>
          <a:p>
            <a:r>
              <a:rPr lang="en-US" dirty="0" smtClean="0">
                <a:latin typeface="Century" pitchFamily="18" charset="0"/>
              </a:rPr>
              <a:t>Corporate debt increased in Portugal and Spain even after 2009 recession</a:t>
            </a:r>
            <a:endParaRPr lang="en-US" dirty="0"/>
          </a:p>
        </p:txBody>
      </p:sp>
      <p:pic>
        <p:nvPicPr>
          <p:cNvPr id="13" name="Picture 3" descr="C:\Users\dassalve\Pictures\leverage ratios.jpg"/>
          <p:cNvPicPr>
            <a:picLocks noChangeAspect="1" noChangeArrowheads="1"/>
          </p:cNvPicPr>
          <p:nvPr/>
        </p:nvPicPr>
        <p:blipFill>
          <a:blip r:embed="rId5" cstate="print"/>
          <a:srcRect/>
          <a:stretch>
            <a:fillRect/>
          </a:stretch>
        </p:blipFill>
        <p:spPr bwMode="auto">
          <a:xfrm>
            <a:off x="4572000" y="2590800"/>
            <a:ext cx="4114800" cy="331002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sp>
        <p:nvSpPr>
          <p:cNvPr id="10" name="TextBox 9"/>
          <p:cNvSpPr txBox="1"/>
          <p:nvPr/>
        </p:nvSpPr>
        <p:spPr>
          <a:xfrm>
            <a:off x="381000" y="152400"/>
            <a:ext cx="8610600" cy="461665"/>
          </a:xfrm>
          <a:prstGeom prst="rect">
            <a:avLst/>
          </a:prstGeom>
          <a:noFill/>
        </p:spPr>
        <p:txBody>
          <a:bodyPr wrap="square" rtlCol="0">
            <a:spAutoFit/>
          </a:bodyPr>
          <a:lstStyle/>
          <a:p>
            <a:r>
              <a:rPr lang="en-US" sz="2000" b="1" i="1" dirty="0" smtClean="0">
                <a:latin typeface="Century" pitchFamily="18" charset="0"/>
              </a:rPr>
              <a:t>Where we stand  </a:t>
            </a:r>
            <a:r>
              <a:rPr lang="en-US" sz="2000" b="1" dirty="0" smtClean="0">
                <a:latin typeface="Century" pitchFamily="18" charset="0"/>
              </a:rPr>
              <a:t>	              </a:t>
            </a:r>
            <a:r>
              <a:rPr lang="en-US" sz="2400" b="1" dirty="0" smtClean="0">
                <a:latin typeface="Century" pitchFamily="18" charset="0"/>
              </a:rPr>
              <a:t>…cause strict credit conditions…</a:t>
            </a:r>
            <a:r>
              <a:rPr lang="en-US" sz="2000" b="1" dirty="0" smtClean="0">
                <a:latin typeface="Century" pitchFamily="18" charset="0"/>
              </a:rPr>
              <a:t> </a:t>
            </a:r>
            <a:endParaRPr lang="en-US" sz="2000" b="1" dirty="0">
              <a:latin typeface="Century" pitchFamily="18" charset="0"/>
            </a:endParaRP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5</a:t>
            </a:fld>
            <a:endParaRPr lang="en-US"/>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4724400" y="1143000"/>
            <a:ext cx="3962400" cy="1754326"/>
          </a:xfrm>
          <a:prstGeom prst="rect">
            <a:avLst/>
          </a:prstGeom>
          <a:noFill/>
        </p:spPr>
        <p:txBody>
          <a:bodyPr wrap="square" rtlCol="0">
            <a:spAutoFit/>
          </a:bodyPr>
          <a:lstStyle/>
          <a:p>
            <a:pPr algn="just">
              <a:buFont typeface="Wingdings" pitchFamily="2" charset="2"/>
              <a:buChar char="ü"/>
            </a:pPr>
            <a:r>
              <a:rPr lang="en-US" dirty="0" smtClean="0">
                <a:latin typeface="Century" pitchFamily="18" charset="0"/>
              </a:rPr>
              <a:t> Credit growth to households and firms is stuck or negative since early 2012</a:t>
            </a:r>
          </a:p>
          <a:p>
            <a:pPr algn="just">
              <a:buFont typeface="Wingdings" pitchFamily="2" charset="2"/>
              <a:buChar char="ü"/>
            </a:pPr>
            <a:r>
              <a:rPr lang="en-US" dirty="0" smtClean="0">
                <a:latin typeface="Century" pitchFamily="18" charset="0"/>
              </a:rPr>
              <a:t> Credit conditions (collaterals, rates, etc) are still stricter than in 2008</a:t>
            </a:r>
            <a:endParaRPr lang="en-US" dirty="0">
              <a:latin typeface="Century" pitchFamily="18" charset="0"/>
            </a:endParaRPr>
          </a:p>
        </p:txBody>
      </p:sp>
      <p:pic>
        <p:nvPicPr>
          <p:cNvPr id="13" name="Picture 5" descr="C:\Users\dassalve\Pictures\cds.jpg"/>
          <p:cNvPicPr>
            <a:picLocks noChangeAspect="1" noChangeArrowheads="1"/>
          </p:cNvPicPr>
          <p:nvPr/>
        </p:nvPicPr>
        <p:blipFill>
          <a:blip r:embed="rId4" cstate="print"/>
          <a:srcRect/>
          <a:stretch>
            <a:fillRect/>
          </a:stretch>
        </p:blipFill>
        <p:spPr bwMode="auto">
          <a:xfrm>
            <a:off x="4648200" y="2895600"/>
            <a:ext cx="4343400" cy="3010829"/>
          </a:xfrm>
          <a:prstGeom prst="rect">
            <a:avLst/>
          </a:prstGeom>
          <a:noFill/>
        </p:spPr>
      </p:pic>
      <p:sp>
        <p:nvSpPr>
          <p:cNvPr id="16" name="TextBox 15"/>
          <p:cNvSpPr txBox="1"/>
          <p:nvPr/>
        </p:nvSpPr>
        <p:spPr>
          <a:xfrm>
            <a:off x="533400" y="4572000"/>
            <a:ext cx="3733800" cy="923330"/>
          </a:xfrm>
          <a:prstGeom prst="rect">
            <a:avLst/>
          </a:prstGeom>
          <a:noFill/>
        </p:spPr>
        <p:txBody>
          <a:bodyPr wrap="square" rtlCol="0">
            <a:spAutoFit/>
          </a:bodyPr>
          <a:lstStyle/>
          <a:p>
            <a:pPr algn="just"/>
            <a:r>
              <a:rPr lang="en-US" dirty="0" smtClean="0">
                <a:latin typeface="Century" pitchFamily="18" charset="0"/>
              </a:rPr>
              <a:t>Non Performing Loans on Total Loans are growing, resulting in higher perceived bank risk</a:t>
            </a:r>
            <a:endParaRPr lang="en-US" dirty="0"/>
          </a:p>
        </p:txBody>
      </p:sp>
      <p:pic>
        <p:nvPicPr>
          <p:cNvPr id="1026" name="Picture 2" descr="C:\Users\dassalve\Pictures\credit growth 2.jpg"/>
          <p:cNvPicPr>
            <a:picLocks noChangeAspect="1" noChangeArrowheads="1"/>
          </p:cNvPicPr>
          <p:nvPr/>
        </p:nvPicPr>
        <p:blipFill>
          <a:blip r:embed="rId5" cstate="print"/>
          <a:srcRect/>
          <a:stretch>
            <a:fillRect/>
          </a:stretch>
        </p:blipFill>
        <p:spPr bwMode="auto">
          <a:xfrm>
            <a:off x="0" y="838200"/>
            <a:ext cx="4722074" cy="3516312"/>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linds(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blinds(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6</a:t>
            </a:fld>
            <a:endParaRPr lang="en-US"/>
          </a:p>
        </p:txBody>
      </p:sp>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4572000" y="1066800"/>
            <a:ext cx="685800" cy="369332"/>
          </a:xfrm>
          <a:prstGeom prst="rect">
            <a:avLst/>
          </a:prstGeom>
          <a:noFill/>
        </p:spPr>
        <p:txBody>
          <a:bodyPr wrap="square" rtlCol="0">
            <a:spAutoFit/>
          </a:bodyPr>
          <a:lstStyle/>
          <a:p>
            <a:endParaRPr lang="en-US" dirty="0"/>
          </a:p>
        </p:txBody>
      </p:sp>
      <p:graphicFrame>
        <p:nvGraphicFramePr>
          <p:cNvPr id="22" name="Diagram 21"/>
          <p:cNvGraphicFramePr/>
          <p:nvPr/>
        </p:nvGraphicFramePr>
        <p:xfrm>
          <a:off x="1600200" y="4114800"/>
          <a:ext cx="5943600" cy="233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Picture 3" descr="C:\Users\dassalve\Pictures\uneploy4.jpg"/>
          <p:cNvPicPr>
            <a:picLocks noChangeAspect="1" noChangeArrowheads="1"/>
          </p:cNvPicPr>
          <p:nvPr/>
        </p:nvPicPr>
        <p:blipFill>
          <a:blip r:embed="rId9" cstate="print"/>
          <a:srcRect/>
          <a:stretch>
            <a:fillRect/>
          </a:stretch>
        </p:blipFill>
        <p:spPr bwMode="auto">
          <a:xfrm>
            <a:off x="4572000" y="1143000"/>
            <a:ext cx="4343400" cy="3217544"/>
          </a:xfrm>
          <a:prstGeom prst="rect">
            <a:avLst/>
          </a:prstGeom>
          <a:noFill/>
        </p:spPr>
      </p:pic>
      <p:sp>
        <p:nvSpPr>
          <p:cNvPr id="24" name="TextBox 23"/>
          <p:cNvSpPr txBox="1"/>
          <p:nvPr/>
        </p:nvSpPr>
        <p:spPr>
          <a:xfrm>
            <a:off x="381000" y="152400"/>
            <a:ext cx="8763000" cy="1138773"/>
          </a:xfrm>
          <a:prstGeom prst="rect">
            <a:avLst/>
          </a:prstGeom>
          <a:noFill/>
        </p:spPr>
        <p:txBody>
          <a:bodyPr wrap="square" rtlCol="0">
            <a:spAutoFit/>
          </a:bodyPr>
          <a:lstStyle/>
          <a:p>
            <a:r>
              <a:rPr lang="en-US" sz="2000" b="1" i="1" dirty="0" smtClean="0">
                <a:latin typeface="Century" pitchFamily="18" charset="0"/>
              </a:rPr>
              <a:t>Where we stand  </a:t>
            </a:r>
            <a:r>
              <a:rPr lang="en-US" sz="2000" b="1" dirty="0" smtClean="0">
                <a:latin typeface="Century" pitchFamily="18" charset="0"/>
              </a:rPr>
              <a:t>	   …</a:t>
            </a:r>
            <a:r>
              <a:rPr lang="en-US" sz="2400" b="1" dirty="0" smtClean="0">
                <a:latin typeface="Century" pitchFamily="18" charset="0"/>
              </a:rPr>
              <a:t>which in turn result in weak growth 					and high unemployment</a:t>
            </a:r>
            <a:endParaRPr lang="en-US" sz="20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pic>
        <p:nvPicPr>
          <p:cNvPr id="20" name="Picture 2" descr="C:\Users\dassalve\Pictures\gdp 4.jpg"/>
          <p:cNvPicPr>
            <a:picLocks noChangeAspect="1" noChangeArrowheads="1"/>
          </p:cNvPicPr>
          <p:nvPr/>
        </p:nvPicPr>
        <p:blipFill>
          <a:blip r:embed="rId10" cstate="print"/>
          <a:srcRect/>
          <a:stretch>
            <a:fillRect/>
          </a:stretch>
        </p:blipFill>
        <p:spPr bwMode="auto">
          <a:xfrm>
            <a:off x="304800" y="1143000"/>
            <a:ext cx="4060574" cy="3276600"/>
          </a:xfrm>
          <a:prstGeom prst="rect">
            <a:avLst/>
          </a:prstGeom>
          <a:noFill/>
        </p:spPr>
      </p:pic>
      <p:sp>
        <p:nvSpPr>
          <p:cNvPr id="16" name="TextBox 15"/>
          <p:cNvSpPr txBox="1"/>
          <p:nvPr/>
        </p:nvSpPr>
        <p:spPr>
          <a:xfrm>
            <a:off x="1676400" y="1143000"/>
            <a:ext cx="1295400" cy="469359"/>
          </a:xfrm>
          <a:prstGeom prst="rect">
            <a:avLst/>
          </a:prstGeom>
          <a:solidFill>
            <a:schemeClr val="bg1"/>
          </a:solidFill>
        </p:spPr>
        <p:txBody>
          <a:bodyPr wrap="square" rtlCol="0">
            <a:spAutoFit/>
          </a:bodyPr>
          <a:lstStyle/>
          <a:p>
            <a:pPr algn="ctr"/>
            <a:r>
              <a:rPr lang="en-US" sz="1400" dirty="0" smtClean="0"/>
              <a:t>GDP Growth</a:t>
            </a:r>
          </a:p>
          <a:p>
            <a:pPr algn="ctr"/>
            <a:r>
              <a:rPr lang="en-US" sz="1050" dirty="0" err="1" smtClean="0"/>
              <a:t>YoY</a:t>
            </a:r>
            <a:r>
              <a:rPr lang="en-US" sz="1050" dirty="0" smtClean="0"/>
              <a:t> change</a:t>
            </a:r>
            <a:endParaRPr lang="en-US" sz="105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7" name="Slide Number Placeholder 16"/>
          <p:cNvSpPr>
            <a:spLocks noGrp="1"/>
          </p:cNvSpPr>
          <p:nvPr>
            <p:ph type="sldNum" sz="quarter" idx="12"/>
          </p:nvPr>
        </p:nvSpPr>
        <p:spPr/>
        <p:txBody>
          <a:bodyPr/>
          <a:lstStyle/>
          <a:p>
            <a:fld id="{B6F15528-21DE-4FAA-801E-634DDDAF4B2B}" type="slidenum">
              <a:rPr lang="en-US" smtClean="0"/>
              <a:pPr/>
              <a:t>7</a:t>
            </a:fld>
            <a:endParaRPr lang="en-US"/>
          </a:p>
        </p:txBody>
      </p:sp>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13" name="Oval 12"/>
          <p:cNvSpPr/>
          <p:nvPr/>
        </p:nvSpPr>
        <p:spPr>
          <a:xfrm>
            <a:off x="457200" y="2209800"/>
            <a:ext cx="2209800" cy="1752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 Housing Bubble</a:t>
            </a:r>
            <a:endParaRPr lang="en-US" dirty="0">
              <a:solidFill>
                <a:schemeClr val="tx1"/>
              </a:solidFill>
            </a:endParaRPr>
          </a:p>
        </p:txBody>
      </p:sp>
      <p:sp>
        <p:nvSpPr>
          <p:cNvPr id="18" name="Oval 17"/>
          <p:cNvSpPr/>
          <p:nvPr/>
        </p:nvSpPr>
        <p:spPr>
          <a:xfrm>
            <a:off x="3352800" y="1524000"/>
            <a:ext cx="16764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Mortgage  Crisis</a:t>
            </a:r>
            <a:endParaRPr lang="en-US" dirty="0">
              <a:solidFill>
                <a:schemeClr val="tx1"/>
              </a:solidFill>
            </a:endParaRPr>
          </a:p>
        </p:txBody>
      </p:sp>
      <p:sp>
        <p:nvSpPr>
          <p:cNvPr id="19" name="Right Arrow 18"/>
          <p:cNvSpPr/>
          <p:nvPr/>
        </p:nvSpPr>
        <p:spPr>
          <a:xfrm>
            <a:off x="2743200" y="22860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29400" y="3276600"/>
            <a:ext cx="1676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Exporting Firms</a:t>
            </a:r>
            <a:endParaRPr lang="en-US" dirty="0"/>
          </a:p>
        </p:txBody>
      </p:sp>
      <p:sp>
        <p:nvSpPr>
          <p:cNvPr id="23" name="Right Arrow 22"/>
          <p:cNvSpPr/>
          <p:nvPr/>
        </p:nvSpPr>
        <p:spPr>
          <a:xfrm>
            <a:off x="5181600" y="3352800"/>
            <a:ext cx="1295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Low demand</a:t>
            </a:r>
            <a:endParaRPr lang="en-US" sz="1400" dirty="0"/>
          </a:p>
        </p:txBody>
      </p:sp>
      <p:sp>
        <p:nvSpPr>
          <p:cNvPr id="28" name="Right Arrow 27"/>
          <p:cNvSpPr/>
          <p:nvPr/>
        </p:nvSpPr>
        <p:spPr>
          <a:xfrm>
            <a:off x="5181600" y="1600200"/>
            <a:ext cx="1295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Subprime crisis</a:t>
            </a:r>
            <a:endParaRPr lang="en-US" sz="1400" dirty="0"/>
          </a:p>
        </p:txBody>
      </p:sp>
      <p:sp>
        <p:nvSpPr>
          <p:cNvPr id="31" name="Right Arrow 30"/>
          <p:cNvSpPr/>
          <p:nvPr/>
        </p:nvSpPr>
        <p:spPr>
          <a:xfrm>
            <a:off x="2743200" y="3581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29400" y="1295400"/>
            <a:ext cx="1676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Exposed </a:t>
            </a:r>
          </a:p>
          <a:p>
            <a:pPr algn="ctr"/>
            <a:r>
              <a:rPr lang="en-US" dirty="0" smtClean="0"/>
              <a:t>Banks</a:t>
            </a:r>
            <a:endParaRPr lang="en-US" dirty="0"/>
          </a:p>
        </p:txBody>
      </p:sp>
      <p:cxnSp>
        <p:nvCxnSpPr>
          <p:cNvPr id="34" name="Straight Connector 33"/>
          <p:cNvCxnSpPr/>
          <p:nvPr/>
        </p:nvCxnSpPr>
        <p:spPr>
          <a:xfrm>
            <a:off x="6477000" y="685800"/>
            <a:ext cx="0" cy="50292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2600" y="5257800"/>
            <a:ext cx="914400" cy="369332"/>
          </a:xfrm>
          <a:prstGeom prst="rect">
            <a:avLst/>
          </a:prstGeom>
          <a:noFill/>
        </p:spPr>
        <p:txBody>
          <a:bodyPr wrap="square" rtlCol="0">
            <a:spAutoFit/>
          </a:bodyPr>
          <a:lstStyle/>
          <a:p>
            <a:pPr algn="r"/>
            <a:r>
              <a:rPr lang="en-US" dirty="0" smtClean="0"/>
              <a:t>US</a:t>
            </a:r>
            <a:endParaRPr lang="en-US" dirty="0"/>
          </a:p>
        </p:txBody>
      </p:sp>
      <p:sp>
        <p:nvSpPr>
          <p:cNvPr id="36" name="TextBox 35"/>
          <p:cNvSpPr txBox="1"/>
          <p:nvPr/>
        </p:nvSpPr>
        <p:spPr>
          <a:xfrm>
            <a:off x="6477000" y="5257800"/>
            <a:ext cx="838200" cy="381000"/>
          </a:xfrm>
          <a:prstGeom prst="rect">
            <a:avLst/>
          </a:prstGeom>
          <a:noFill/>
        </p:spPr>
        <p:txBody>
          <a:bodyPr wrap="square" rtlCol="0">
            <a:spAutoFit/>
          </a:bodyPr>
          <a:lstStyle/>
          <a:p>
            <a:r>
              <a:rPr lang="en-US" dirty="0" smtClean="0"/>
              <a:t>Euro</a:t>
            </a:r>
            <a:endParaRPr lang="en-US" dirty="0"/>
          </a:p>
        </p:txBody>
      </p:sp>
      <p:pic>
        <p:nvPicPr>
          <p:cNvPr id="6146" name="Picture 2" descr="C:\Users\dassalve\Downloads\EU_Flag.jpg"/>
          <p:cNvPicPr>
            <a:picLocks noChangeAspect="1" noChangeArrowheads="1"/>
          </p:cNvPicPr>
          <p:nvPr/>
        </p:nvPicPr>
        <p:blipFill>
          <a:blip r:embed="rId4" cstate="print"/>
          <a:srcRect/>
          <a:stretch>
            <a:fillRect/>
          </a:stretch>
        </p:blipFill>
        <p:spPr bwMode="auto">
          <a:xfrm>
            <a:off x="6553200" y="5562600"/>
            <a:ext cx="779526" cy="566928"/>
          </a:xfrm>
          <a:prstGeom prst="rect">
            <a:avLst/>
          </a:prstGeom>
          <a:noFill/>
        </p:spPr>
      </p:pic>
      <p:pic>
        <p:nvPicPr>
          <p:cNvPr id="6148" name="Picture 4" descr="C:\Users\dassalve\Pictures\us.jpg"/>
          <p:cNvPicPr>
            <a:picLocks noChangeAspect="1" noChangeArrowheads="1"/>
          </p:cNvPicPr>
          <p:nvPr/>
        </p:nvPicPr>
        <p:blipFill>
          <a:blip r:embed="rId5" cstate="print"/>
          <a:srcRect/>
          <a:stretch>
            <a:fillRect/>
          </a:stretch>
        </p:blipFill>
        <p:spPr bwMode="auto">
          <a:xfrm>
            <a:off x="5562600" y="5562600"/>
            <a:ext cx="841248" cy="564713"/>
          </a:xfrm>
          <a:prstGeom prst="rect">
            <a:avLst/>
          </a:prstGeom>
          <a:noFill/>
        </p:spPr>
      </p:pic>
      <p:sp>
        <p:nvSpPr>
          <p:cNvPr id="38" name="Oval 37"/>
          <p:cNvSpPr/>
          <p:nvPr/>
        </p:nvSpPr>
        <p:spPr>
          <a:xfrm>
            <a:off x="3352800" y="3200400"/>
            <a:ext cx="16764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Real economy </a:t>
            </a:r>
          </a:p>
          <a:p>
            <a:pPr algn="ctr"/>
            <a:r>
              <a:rPr lang="en-US" dirty="0" smtClean="0">
                <a:solidFill>
                  <a:schemeClr val="tx1"/>
                </a:solidFill>
              </a:rPr>
              <a:t>fall</a:t>
            </a:r>
            <a:endParaRPr lang="en-US" dirty="0">
              <a:solidFill>
                <a:schemeClr val="tx1"/>
              </a:solidFill>
            </a:endParaRPr>
          </a:p>
        </p:txBody>
      </p:sp>
      <p:sp>
        <p:nvSpPr>
          <p:cNvPr id="24" name="TextBox 23"/>
          <p:cNvSpPr txBox="1"/>
          <p:nvPr/>
        </p:nvSpPr>
        <p:spPr>
          <a:xfrm>
            <a:off x="381000" y="152400"/>
            <a:ext cx="8763000" cy="769441"/>
          </a:xfrm>
          <a:prstGeom prst="rect">
            <a:avLst/>
          </a:prstGeom>
          <a:noFill/>
        </p:spPr>
        <p:txBody>
          <a:bodyPr wrap="square" rtlCol="0">
            <a:spAutoFit/>
          </a:bodyPr>
          <a:lstStyle/>
          <a:p>
            <a:r>
              <a:rPr lang="en-US" sz="2000" b="1" i="1" dirty="0" smtClean="0">
                <a:latin typeface="Century" pitchFamily="18" charset="0"/>
              </a:rPr>
              <a:t>Why we stand there</a:t>
            </a:r>
            <a:r>
              <a:rPr lang="en-US" sz="2000" b="1" dirty="0" smtClean="0">
                <a:latin typeface="Century" pitchFamily="18" charset="0"/>
              </a:rPr>
              <a:t>		    </a:t>
            </a:r>
            <a:r>
              <a:rPr lang="en-US" sz="2400" b="1" dirty="0" smtClean="0">
                <a:latin typeface="Century" pitchFamily="18" charset="0"/>
              </a:rPr>
              <a:t>A crisis come from the outside…</a:t>
            </a:r>
          </a:p>
          <a:p>
            <a:pPr algn="ctr"/>
            <a:r>
              <a:rPr lang="en-US" sz="2000" b="1" dirty="0" smtClean="0">
                <a:latin typeface="Century" pitchFamily="18" charset="0"/>
              </a:rPr>
              <a:t> </a:t>
            </a:r>
            <a:endParaRPr lang="en-US" sz="2000" b="1" dirty="0">
              <a:latin typeface="Century"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1" grpId="0" animBg="1"/>
      <p:bldP spid="23" grpId="0" animBg="1"/>
      <p:bldP spid="28" grpId="0" animBg="1"/>
      <p:bldP spid="31" grpId="0" animBg="1"/>
      <p:bldP spid="32"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381000" y="152400"/>
            <a:ext cx="8763000" cy="769441"/>
          </a:xfrm>
          <a:prstGeom prst="rect">
            <a:avLst/>
          </a:prstGeom>
          <a:noFill/>
        </p:spPr>
        <p:txBody>
          <a:bodyPr wrap="square" rtlCol="0">
            <a:spAutoFit/>
          </a:bodyPr>
          <a:lstStyle/>
          <a:p>
            <a:r>
              <a:rPr lang="en-US" sz="2000" b="1" i="1" dirty="0" smtClean="0">
                <a:latin typeface="Century" pitchFamily="18" charset="0"/>
              </a:rPr>
              <a:t>Why we stand there                      </a:t>
            </a:r>
            <a:r>
              <a:rPr lang="en-US" sz="2400" b="1" dirty="0" smtClean="0">
                <a:latin typeface="Century" pitchFamily="18" charset="0"/>
              </a:rPr>
              <a:t>….exacerbating prior issues /1</a:t>
            </a:r>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pic>
        <p:nvPicPr>
          <p:cNvPr id="1026" name="Picture 2" descr="C:\Users\dassalve\Pictures\corp debt.jpg"/>
          <p:cNvPicPr>
            <a:picLocks noChangeAspect="1" noChangeArrowheads="1"/>
          </p:cNvPicPr>
          <p:nvPr/>
        </p:nvPicPr>
        <p:blipFill>
          <a:blip r:embed="rId4" cstate="print"/>
          <a:srcRect/>
          <a:stretch>
            <a:fillRect/>
          </a:stretch>
        </p:blipFill>
        <p:spPr bwMode="auto">
          <a:xfrm>
            <a:off x="4343400" y="914400"/>
            <a:ext cx="3962400" cy="2950617"/>
          </a:xfrm>
          <a:prstGeom prst="rect">
            <a:avLst/>
          </a:prstGeom>
          <a:noFill/>
        </p:spPr>
      </p:pic>
      <p:pic>
        <p:nvPicPr>
          <p:cNvPr id="1027" name="Picture 3" descr="C:\Users\dassalve\Pictures\hous debt 2.jpg"/>
          <p:cNvPicPr>
            <a:picLocks noChangeAspect="1" noChangeArrowheads="1"/>
          </p:cNvPicPr>
          <p:nvPr/>
        </p:nvPicPr>
        <p:blipFill>
          <a:blip r:embed="rId5" cstate="print"/>
          <a:srcRect/>
          <a:stretch>
            <a:fillRect/>
          </a:stretch>
        </p:blipFill>
        <p:spPr bwMode="auto">
          <a:xfrm>
            <a:off x="2743200" y="3886200"/>
            <a:ext cx="3810000" cy="2856296"/>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304800" y="914400"/>
            <a:ext cx="3907801" cy="304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linds(horizont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2200"/>
            <a:ext cx="1676400" cy="276999"/>
          </a:xfrm>
          <a:prstGeom prst="rect">
            <a:avLst/>
          </a:prstGeom>
          <a:noFill/>
        </p:spPr>
        <p:txBody>
          <a:bodyPr wrap="square" rtlCol="0">
            <a:spAutoFit/>
          </a:bodyPr>
          <a:lstStyle/>
          <a:p>
            <a:pPr marL="342900" indent="-342900"/>
            <a:r>
              <a:rPr lang="en-US" sz="1200" dirty="0" smtClean="0">
                <a:latin typeface="Century" pitchFamily="18" charset="0"/>
              </a:rPr>
              <a:t>    </a:t>
            </a:r>
            <a:r>
              <a:rPr lang="en-US" sz="1200" dirty="0" smtClean="0">
                <a:latin typeface="Century" pitchFamily="18" charset="0"/>
                <a:cs typeface="Times New Roman" pitchFamily="18" charset="0"/>
              </a:rPr>
              <a:t>A. Montanino</a:t>
            </a:r>
          </a:p>
        </p:txBody>
      </p:sp>
      <p:pic>
        <p:nvPicPr>
          <p:cNvPr id="15" name="Picture 2" descr="C:\Users\msenatore\Desktop\imf_seal.png"/>
          <p:cNvPicPr>
            <a:picLocks noChangeAspect="1" noChangeArrowheads="1"/>
          </p:cNvPicPr>
          <p:nvPr/>
        </p:nvPicPr>
        <p:blipFill>
          <a:blip r:embed="rId3" cstate="print"/>
          <a:srcRect/>
          <a:stretch>
            <a:fillRect/>
          </a:stretch>
        </p:blipFill>
        <p:spPr bwMode="auto">
          <a:xfrm>
            <a:off x="8229600" y="6096000"/>
            <a:ext cx="703385" cy="609600"/>
          </a:xfrm>
          <a:prstGeom prst="rect">
            <a:avLst/>
          </a:prstGeom>
          <a:noFill/>
        </p:spPr>
      </p:pic>
      <p:sp>
        <p:nvSpPr>
          <p:cNvPr id="11" name="TextBox 10"/>
          <p:cNvSpPr txBox="1"/>
          <p:nvPr/>
        </p:nvSpPr>
        <p:spPr>
          <a:xfrm>
            <a:off x="914400" y="1219200"/>
            <a:ext cx="419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371600" y="1600200"/>
            <a:ext cx="32766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43000" y="1447800"/>
            <a:ext cx="457200" cy="369332"/>
          </a:xfrm>
          <a:prstGeom prst="rect">
            <a:avLst/>
          </a:prstGeom>
          <a:solidFill>
            <a:schemeClr val="bg1"/>
          </a:solidFill>
        </p:spPr>
        <p:txBody>
          <a:bodyPr wrap="square" rtlCol="0">
            <a:spAutoFit/>
          </a:bodyPr>
          <a:lstStyle/>
          <a:p>
            <a:endParaRPr lang="en-US" dirty="0"/>
          </a:p>
        </p:txBody>
      </p:sp>
      <p:graphicFrame>
        <p:nvGraphicFramePr>
          <p:cNvPr id="13" name="Diagram 12"/>
          <p:cNvGraphicFramePr/>
          <p:nvPr/>
        </p:nvGraphicFramePr>
        <p:xfrm>
          <a:off x="457200" y="685800"/>
          <a:ext cx="82296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3505200" y="1295400"/>
            <a:ext cx="533400" cy="369332"/>
          </a:xfrm>
          <a:prstGeom prst="rect">
            <a:avLst/>
          </a:prstGeom>
          <a:noFill/>
        </p:spPr>
        <p:txBody>
          <a:bodyPr wrap="square" rtlCol="0">
            <a:spAutoFit/>
          </a:bodyPr>
          <a:lstStyle/>
          <a:p>
            <a:r>
              <a:rPr lang="en-US" dirty="0" smtClean="0"/>
              <a:t>IT</a:t>
            </a:r>
            <a:endParaRPr lang="en-US" dirty="0"/>
          </a:p>
        </p:txBody>
      </p:sp>
      <p:pic>
        <p:nvPicPr>
          <p:cNvPr id="9219" name="Picture 3"/>
          <p:cNvPicPr>
            <a:picLocks noChangeAspect="1" noChangeArrowheads="1"/>
          </p:cNvPicPr>
          <p:nvPr/>
        </p:nvPicPr>
        <p:blipFill>
          <a:blip r:embed="rId9" cstate="print"/>
          <a:srcRect/>
          <a:stretch>
            <a:fillRect/>
          </a:stretch>
        </p:blipFill>
        <p:spPr bwMode="auto">
          <a:xfrm>
            <a:off x="3810000" y="1371600"/>
            <a:ext cx="337242" cy="228600"/>
          </a:xfrm>
          <a:prstGeom prst="rect">
            <a:avLst/>
          </a:prstGeom>
          <a:noFill/>
          <a:ln w="9525">
            <a:noFill/>
            <a:miter lim="800000"/>
            <a:headEnd/>
            <a:tailEnd/>
          </a:ln>
          <a:effectLst/>
        </p:spPr>
      </p:pic>
      <p:pic>
        <p:nvPicPr>
          <p:cNvPr id="9220" name="Picture 4" descr="C:\Users\dassalve\Pictures\french_flag.jpeg"/>
          <p:cNvPicPr>
            <a:picLocks noChangeAspect="1" noChangeArrowheads="1"/>
          </p:cNvPicPr>
          <p:nvPr/>
        </p:nvPicPr>
        <p:blipFill>
          <a:blip r:embed="rId10" cstate="print"/>
          <a:srcRect/>
          <a:stretch>
            <a:fillRect/>
          </a:stretch>
        </p:blipFill>
        <p:spPr bwMode="auto">
          <a:xfrm>
            <a:off x="4953000" y="1371600"/>
            <a:ext cx="304800" cy="228600"/>
          </a:xfrm>
          <a:prstGeom prst="rect">
            <a:avLst/>
          </a:prstGeom>
          <a:noFill/>
        </p:spPr>
      </p:pic>
      <p:sp>
        <p:nvSpPr>
          <p:cNvPr id="24" name="TextBox 23"/>
          <p:cNvSpPr txBox="1"/>
          <p:nvPr/>
        </p:nvSpPr>
        <p:spPr>
          <a:xfrm>
            <a:off x="4572000" y="1295400"/>
            <a:ext cx="415498" cy="369332"/>
          </a:xfrm>
          <a:prstGeom prst="rect">
            <a:avLst/>
          </a:prstGeom>
          <a:noFill/>
        </p:spPr>
        <p:txBody>
          <a:bodyPr wrap="none" rtlCol="0">
            <a:spAutoFit/>
          </a:bodyPr>
          <a:lstStyle/>
          <a:p>
            <a:r>
              <a:rPr lang="en-US" dirty="0" smtClean="0"/>
              <a:t>FR</a:t>
            </a:r>
            <a:endParaRPr lang="en-US" dirty="0"/>
          </a:p>
        </p:txBody>
      </p:sp>
      <p:pic>
        <p:nvPicPr>
          <p:cNvPr id="9221" name="Picture 5" descr="C:\Users\dassalve\Pictures\netherlands_flag.jpg"/>
          <p:cNvPicPr>
            <a:picLocks noChangeAspect="1" noChangeArrowheads="1"/>
          </p:cNvPicPr>
          <p:nvPr/>
        </p:nvPicPr>
        <p:blipFill>
          <a:blip r:embed="rId11" cstate="print"/>
          <a:srcRect/>
          <a:stretch>
            <a:fillRect/>
          </a:stretch>
        </p:blipFill>
        <p:spPr bwMode="auto">
          <a:xfrm flipV="1">
            <a:off x="6324600" y="3810000"/>
            <a:ext cx="342216" cy="228600"/>
          </a:xfrm>
          <a:prstGeom prst="rect">
            <a:avLst/>
          </a:prstGeom>
          <a:noFill/>
        </p:spPr>
      </p:pic>
      <p:sp>
        <p:nvSpPr>
          <p:cNvPr id="25" name="TextBox 24"/>
          <p:cNvSpPr txBox="1"/>
          <p:nvPr/>
        </p:nvSpPr>
        <p:spPr>
          <a:xfrm>
            <a:off x="5943600" y="3733800"/>
            <a:ext cx="457200" cy="369332"/>
          </a:xfrm>
          <a:prstGeom prst="rect">
            <a:avLst/>
          </a:prstGeom>
          <a:noFill/>
        </p:spPr>
        <p:txBody>
          <a:bodyPr wrap="square" rtlCol="0">
            <a:spAutoFit/>
          </a:bodyPr>
          <a:lstStyle/>
          <a:p>
            <a:r>
              <a:rPr lang="en-US" dirty="0" smtClean="0"/>
              <a:t>NL</a:t>
            </a:r>
            <a:endParaRPr lang="en-US" dirty="0"/>
          </a:p>
        </p:txBody>
      </p:sp>
      <p:pic>
        <p:nvPicPr>
          <p:cNvPr id="9222" name="Picture 6" descr="C:\Users\dassalve\Pictures\download.jpg"/>
          <p:cNvPicPr>
            <a:picLocks noChangeAspect="1" noChangeArrowheads="1"/>
          </p:cNvPicPr>
          <p:nvPr/>
        </p:nvPicPr>
        <p:blipFill>
          <a:blip r:embed="rId12" cstate="print"/>
          <a:srcRect/>
          <a:stretch>
            <a:fillRect/>
          </a:stretch>
        </p:blipFill>
        <p:spPr bwMode="auto">
          <a:xfrm>
            <a:off x="6324600" y="4495801"/>
            <a:ext cx="376209" cy="228600"/>
          </a:xfrm>
          <a:prstGeom prst="rect">
            <a:avLst/>
          </a:prstGeom>
          <a:noFill/>
        </p:spPr>
      </p:pic>
      <p:sp>
        <p:nvSpPr>
          <p:cNvPr id="27" name="TextBox 26"/>
          <p:cNvSpPr txBox="1"/>
          <p:nvPr/>
        </p:nvSpPr>
        <p:spPr>
          <a:xfrm>
            <a:off x="5867400" y="4419600"/>
            <a:ext cx="533400" cy="369332"/>
          </a:xfrm>
          <a:prstGeom prst="rect">
            <a:avLst/>
          </a:prstGeom>
          <a:noFill/>
        </p:spPr>
        <p:txBody>
          <a:bodyPr wrap="square" rtlCol="0">
            <a:spAutoFit/>
          </a:bodyPr>
          <a:lstStyle/>
          <a:p>
            <a:r>
              <a:rPr lang="en-US" dirty="0" smtClean="0"/>
              <a:t>FIN</a:t>
            </a:r>
            <a:endParaRPr lang="en-US" dirty="0"/>
          </a:p>
        </p:txBody>
      </p:sp>
      <p:sp>
        <p:nvSpPr>
          <p:cNvPr id="28" name="TextBox 27"/>
          <p:cNvSpPr txBox="1"/>
          <p:nvPr/>
        </p:nvSpPr>
        <p:spPr>
          <a:xfrm>
            <a:off x="2057400" y="4495800"/>
            <a:ext cx="609600" cy="369332"/>
          </a:xfrm>
          <a:prstGeom prst="rect">
            <a:avLst/>
          </a:prstGeom>
          <a:noFill/>
        </p:spPr>
        <p:txBody>
          <a:bodyPr wrap="square" rtlCol="0">
            <a:spAutoFit/>
          </a:bodyPr>
          <a:lstStyle/>
          <a:p>
            <a:r>
              <a:rPr lang="en-US" dirty="0" smtClean="0"/>
              <a:t>MLT</a:t>
            </a:r>
            <a:endParaRPr lang="en-US" dirty="0"/>
          </a:p>
        </p:txBody>
      </p:sp>
      <p:sp>
        <p:nvSpPr>
          <p:cNvPr id="29" name="TextBox 28"/>
          <p:cNvSpPr txBox="1"/>
          <p:nvPr/>
        </p:nvSpPr>
        <p:spPr>
          <a:xfrm>
            <a:off x="3124200" y="2971800"/>
            <a:ext cx="609600" cy="369332"/>
          </a:xfrm>
          <a:prstGeom prst="rect">
            <a:avLst/>
          </a:prstGeom>
          <a:noFill/>
        </p:spPr>
        <p:txBody>
          <a:bodyPr wrap="square" rtlCol="0">
            <a:spAutoFit/>
          </a:bodyPr>
          <a:lstStyle/>
          <a:p>
            <a:r>
              <a:rPr lang="en-US" dirty="0" smtClean="0"/>
              <a:t>BE</a:t>
            </a:r>
            <a:endParaRPr lang="en-US" dirty="0"/>
          </a:p>
        </p:txBody>
      </p:sp>
      <p:sp>
        <p:nvSpPr>
          <p:cNvPr id="30" name="TextBox 29"/>
          <p:cNvSpPr txBox="1"/>
          <p:nvPr/>
        </p:nvSpPr>
        <p:spPr>
          <a:xfrm>
            <a:off x="5257800" y="3048000"/>
            <a:ext cx="533400" cy="369332"/>
          </a:xfrm>
          <a:prstGeom prst="rect">
            <a:avLst/>
          </a:prstGeom>
          <a:noFill/>
        </p:spPr>
        <p:txBody>
          <a:bodyPr wrap="square" rtlCol="0">
            <a:spAutoFit/>
          </a:bodyPr>
          <a:lstStyle/>
          <a:p>
            <a:r>
              <a:rPr lang="en-US" dirty="0" smtClean="0"/>
              <a:t>GR</a:t>
            </a:r>
            <a:endParaRPr lang="en-US" dirty="0"/>
          </a:p>
        </p:txBody>
      </p:sp>
      <p:sp>
        <p:nvSpPr>
          <p:cNvPr id="31" name="TextBox 30"/>
          <p:cNvSpPr txBox="1"/>
          <p:nvPr/>
        </p:nvSpPr>
        <p:spPr>
          <a:xfrm>
            <a:off x="4038600" y="4648200"/>
            <a:ext cx="838200" cy="369332"/>
          </a:xfrm>
          <a:prstGeom prst="rect">
            <a:avLst/>
          </a:prstGeom>
          <a:noFill/>
        </p:spPr>
        <p:txBody>
          <a:bodyPr wrap="square" rtlCol="0">
            <a:spAutoFit/>
          </a:bodyPr>
          <a:lstStyle/>
          <a:p>
            <a:r>
              <a:rPr lang="en-US" dirty="0" smtClean="0"/>
              <a:t>CYP</a:t>
            </a:r>
            <a:endParaRPr lang="en-US" dirty="0"/>
          </a:p>
        </p:txBody>
      </p:sp>
      <p:sp>
        <p:nvSpPr>
          <p:cNvPr id="32" name="TextBox 31"/>
          <p:cNvSpPr txBox="1"/>
          <p:nvPr/>
        </p:nvSpPr>
        <p:spPr>
          <a:xfrm>
            <a:off x="4114800" y="3657600"/>
            <a:ext cx="609600" cy="369332"/>
          </a:xfrm>
          <a:prstGeom prst="rect">
            <a:avLst/>
          </a:prstGeom>
          <a:noFill/>
        </p:spPr>
        <p:txBody>
          <a:bodyPr wrap="square" rtlCol="0">
            <a:spAutoFit/>
          </a:bodyPr>
          <a:lstStyle/>
          <a:p>
            <a:r>
              <a:rPr lang="en-US" dirty="0" smtClean="0"/>
              <a:t>PT</a:t>
            </a:r>
            <a:endParaRPr lang="en-US" dirty="0"/>
          </a:p>
        </p:txBody>
      </p:sp>
      <p:sp>
        <p:nvSpPr>
          <p:cNvPr id="33" name="TextBox 32"/>
          <p:cNvSpPr txBox="1"/>
          <p:nvPr/>
        </p:nvSpPr>
        <p:spPr>
          <a:xfrm>
            <a:off x="4114800" y="3962400"/>
            <a:ext cx="609600" cy="369332"/>
          </a:xfrm>
          <a:prstGeom prst="rect">
            <a:avLst/>
          </a:prstGeom>
          <a:noFill/>
        </p:spPr>
        <p:txBody>
          <a:bodyPr wrap="square" rtlCol="0">
            <a:spAutoFit/>
          </a:bodyPr>
          <a:lstStyle/>
          <a:p>
            <a:r>
              <a:rPr lang="en-US" dirty="0" smtClean="0"/>
              <a:t>SP</a:t>
            </a:r>
            <a:endParaRPr lang="en-US" dirty="0"/>
          </a:p>
        </p:txBody>
      </p:sp>
      <p:sp>
        <p:nvSpPr>
          <p:cNvPr id="34" name="TextBox 33"/>
          <p:cNvSpPr txBox="1"/>
          <p:nvPr/>
        </p:nvSpPr>
        <p:spPr>
          <a:xfrm>
            <a:off x="4267200" y="3352800"/>
            <a:ext cx="381000" cy="369332"/>
          </a:xfrm>
          <a:prstGeom prst="rect">
            <a:avLst/>
          </a:prstGeom>
          <a:noFill/>
        </p:spPr>
        <p:txBody>
          <a:bodyPr wrap="square" rtlCol="0">
            <a:spAutoFit/>
          </a:bodyPr>
          <a:lstStyle/>
          <a:p>
            <a:r>
              <a:rPr lang="en-US" dirty="0" smtClean="0"/>
              <a:t>IR</a:t>
            </a:r>
            <a:endParaRPr lang="en-US" dirty="0"/>
          </a:p>
        </p:txBody>
      </p:sp>
      <p:sp>
        <p:nvSpPr>
          <p:cNvPr id="37" name="TextBox 36"/>
          <p:cNvSpPr txBox="1"/>
          <p:nvPr/>
        </p:nvSpPr>
        <p:spPr>
          <a:xfrm>
            <a:off x="7848600" y="3810000"/>
            <a:ext cx="184731" cy="369332"/>
          </a:xfrm>
          <a:prstGeom prst="rect">
            <a:avLst/>
          </a:prstGeom>
          <a:noFill/>
        </p:spPr>
        <p:txBody>
          <a:bodyPr wrap="none" rtlCol="0">
            <a:spAutoFit/>
          </a:bodyPr>
          <a:lstStyle/>
          <a:p>
            <a:pPr algn="ctr"/>
            <a:endParaRPr lang="en-US" dirty="0"/>
          </a:p>
        </p:txBody>
      </p:sp>
      <p:pic>
        <p:nvPicPr>
          <p:cNvPr id="1026" name="Picture 2" descr="C:\Users\dassalve\Pictures\belgium-flag.jpg"/>
          <p:cNvPicPr>
            <a:picLocks noChangeAspect="1" noChangeArrowheads="1"/>
          </p:cNvPicPr>
          <p:nvPr/>
        </p:nvPicPr>
        <p:blipFill>
          <a:blip r:embed="rId13" cstate="print"/>
          <a:srcRect/>
          <a:stretch>
            <a:fillRect/>
          </a:stretch>
        </p:blipFill>
        <p:spPr bwMode="auto">
          <a:xfrm>
            <a:off x="3505200" y="3048000"/>
            <a:ext cx="333802" cy="228600"/>
          </a:xfrm>
          <a:prstGeom prst="rect">
            <a:avLst/>
          </a:prstGeom>
          <a:noFill/>
        </p:spPr>
      </p:pic>
      <p:pic>
        <p:nvPicPr>
          <p:cNvPr id="1027" name="Picture 3" descr="C:\Users\dassalve\Pictures\malta-flag1.JPG"/>
          <p:cNvPicPr>
            <a:picLocks noChangeAspect="1" noChangeArrowheads="1"/>
          </p:cNvPicPr>
          <p:nvPr/>
        </p:nvPicPr>
        <p:blipFill>
          <a:blip r:embed="rId14" cstate="print"/>
          <a:srcRect/>
          <a:stretch>
            <a:fillRect/>
          </a:stretch>
        </p:blipFill>
        <p:spPr bwMode="auto">
          <a:xfrm>
            <a:off x="2590801" y="4572000"/>
            <a:ext cx="339152" cy="228600"/>
          </a:xfrm>
          <a:prstGeom prst="rect">
            <a:avLst/>
          </a:prstGeom>
          <a:noFill/>
        </p:spPr>
      </p:pic>
      <p:pic>
        <p:nvPicPr>
          <p:cNvPr id="1028" name="Picture 4" descr="C:\Users\dassalve\Pictures\cyprus-flag.jpg"/>
          <p:cNvPicPr>
            <a:picLocks noChangeAspect="1" noChangeArrowheads="1"/>
          </p:cNvPicPr>
          <p:nvPr/>
        </p:nvPicPr>
        <p:blipFill>
          <a:blip r:embed="rId15" cstate="print"/>
          <a:srcRect/>
          <a:stretch>
            <a:fillRect/>
          </a:stretch>
        </p:blipFill>
        <p:spPr bwMode="auto">
          <a:xfrm>
            <a:off x="4495800" y="4724401"/>
            <a:ext cx="381000" cy="231852"/>
          </a:xfrm>
          <a:prstGeom prst="rect">
            <a:avLst/>
          </a:prstGeom>
          <a:noFill/>
        </p:spPr>
      </p:pic>
      <p:pic>
        <p:nvPicPr>
          <p:cNvPr id="1029" name="Picture 5" descr="C:\Users\dassalve\Pictures\38c6740b46db46eaaa756ec98a9cbe88.jpg"/>
          <p:cNvPicPr>
            <a:picLocks noChangeAspect="1" noChangeArrowheads="1"/>
          </p:cNvPicPr>
          <p:nvPr/>
        </p:nvPicPr>
        <p:blipFill>
          <a:blip r:embed="rId16" cstate="print"/>
          <a:srcRect/>
          <a:stretch>
            <a:fillRect/>
          </a:stretch>
        </p:blipFill>
        <p:spPr bwMode="auto">
          <a:xfrm>
            <a:off x="4571999" y="3429000"/>
            <a:ext cx="304801" cy="187889"/>
          </a:xfrm>
          <a:prstGeom prst="rect">
            <a:avLst/>
          </a:prstGeom>
          <a:noFill/>
        </p:spPr>
      </p:pic>
      <p:pic>
        <p:nvPicPr>
          <p:cNvPr id="1030" name="Picture 6" descr="C:\Users\dassalve\Pictures\bandeira_portuguesa.jpg"/>
          <p:cNvPicPr>
            <a:picLocks noChangeAspect="1" noChangeArrowheads="1"/>
          </p:cNvPicPr>
          <p:nvPr/>
        </p:nvPicPr>
        <p:blipFill>
          <a:blip r:embed="rId17" cstate="print"/>
          <a:srcRect/>
          <a:stretch>
            <a:fillRect/>
          </a:stretch>
        </p:blipFill>
        <p:spPr bwMode="auto">
          <a:xfrm>
            <a:off x="4495800" y="3733800"/>
            <a:ext cx="326231" cy="217487"/>
          </a:xfrm>
          <a:prstGeom prst="rect">
            <a:avLst/>
          </a:prstGeom>
          <a:noFill/>
        </p:spPr>
      </p:pic>
      <p:pic>
        <p:nvPicPr>
          <p:cNvPr id="1031" name="Picture 7" descr="C:\Users\dassalve\Pictures\download (1).jpg"/>
          <p:cNvPicPr>
            <a:picLocks noChangeAspect="1" noChangeArrowheads="1"/>
          </p:cNvPicPr>
          <p:nvPr/>
        </p:nvPicPr>
        <p:blipFill>
          <a:blip r:embed="rId18" cstate="print"/>
          <a:srcRect/>
          <a:stretch>
            <a:fillRect/>
          </a:stretch>
        </p:blipFill>
        <p:spPr bwMode="auto">
          <a:xfrm>
            <a:off x="4572000" y="4038600"/>
            <a:ext cx="296862" cy="197548"/>
          </a:xfrm>
          <a:prstGeom prst="rect">
            <a:avLst/>
          </a:prstGeom>
          <a:noFill/>
        </p:spPr>
      </p:pic>
      <p:pic>
        <p:nvPicPr>
          <p:cNvPr id="1032" name="Picture 8" descr="C:\Users\dassalve\Pictures\greek-flahg.jpg"/>
          <p:cNvPicPr>
            <a:picLocks noChangeAspect="1" noChangeArrowheads="1"/>
          </p:cNvPicPr>
          <p:nvPr/>
        </p:nvPicPr>
        <p:blipFill>
          <a:blip r:embed="rId19" cstate="print"/>
          <a:srcRect/>
          <a:stretch>
            <a:fillRect/>
          </a:stretch>
        </p:blipFill>
        <p:spPr bwMode="auto">
          <a:xfrm>
            <a:off x="5715000" y="3124200"/>
            <a:ext cx="260349" cy="195262"/>
          </a:xfrm>
          <a:prstGeom prst="rect">
            <a:avLst/>
          </a:prstGeom>
          <a:noFill/>
        </p:spPr>
      </p:pic>
      <p:sp>
        <p:nvSpPr>
          <p:cNvPr id="35" name="TextBox 34"/>
          <p:cNvSpPr txBox="1"/>
          <p:nvPr/>
        </p:nvSpPr>
        <p:spPr>
          <a:xfrm>
            <a:off x="381000" y="152400"/>
            <a:ext cx="8763000" cy="769441"/>
          </a:xfrm>
          <a:prstGeom prst="rect">
            <a:avLst/>
          </a:prstGeom>
          <a:noFill/>
        </p:spPr>
        <p:txBody>
          <a:bodyPr wrap="square" rtlCol="0">
            <a:spAutoFit/>
          </a:bodyPr>
          <a:lstStyle/>
          <a:p>
            <a:r>
              <a:rPr lang="en-US" sz="2000" b="1" i="1" dirty="0" smtClean="0">
                <a:latin typeface="Century" pitchFamily="18" charset="0"/>
              </a:rPr>
              <a:t>Why we stand there                      </a:t>
            </a:r>
            <a:r>
              <a:rPr lang="en-US" sz="2400" b="1" dirty="0" smtClean="0">
                <a:latin typeface="Century" pitchFamily="18" charset="0"/>
              </a:rPr>
              <a:t>….exacerbating prior issues /2</a:t>
            </a:r>
            <a:r>
              <a:rPr lang="en-US" sz="2000" b="1" dirty="0" smtClean="0">
                <a:latin typeface="Century" pitchFamily="18" charset="0"/>
              </a:rPr>
              <a:t>	 </a:t>
            </a:r>
            <a:endParaRPr lang="en-US" sz="2400" b="1" dirty="0" smtClean="0">
              <a:latin typeface="Century" pitchFamily="18" charset="0"/>
            </a:endParaRPr>
          </a:p>
          <a:p>
            <a:pPr algn="ctr"/>
            <a:r>
              <a:rPr lang="en-US" sz="2000" b="1" dirty="0" smtClean="0">
                <a:latin typeface="Century" pitchFamily="18" charset="0"/>
              </a:rPr>
              <a:t> </a:t>
            </a:r>
            <a:endParaRPr lang="en-US" sz="2000" b="1" dirty="0">
              <a:latin typeface="Century" pitchFamily="18" charset="0"/>
            </a:endParaRPr>
          </a:p>
        </p:txBody>
      </p:sp>
      <p:sp>
        <p:nvSpPr>
          <p:cNvPr id="36" name="Rectangle 35"/>
          <p:cNvSpPr/>
          <p:nvPr/>
        </p:nvSpPr>
        <p:spPr>
          <a:xfrm>
            <a:off x="304800" y="1143000"/>
            <a:ext cx="2362200" cy="1477328"/>
          </a:xfrm>
          <a:prstGeom prst="rect">
            <a:avLst/>
          </a:prstGeom>
        </p:spPr>
        <p:txBody>
          <a:bodyPr wrap="square">
            <a:spAutoFit/>
          </a:bodyPr>
          <a:lstStyle/>
          <a:p>
            <a:pPr algn="just">
              <a:buFont typeface="Wingdings" pitchFamily="2" charset="2"/>
              <a:buChar char="ü"/>
            </a:pPr>
            <a:r>
              <a:rPr lang="en-US" b="1" dirty="0" smtClean="0">
                <a:latin typeface="Century" pitchFamily="18" charset="0"/>
              </a:rPr>
              <a:t>A mix of private and public indebtedness  can be critical to some countries!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par>
                                <p:cTn id="18" presetID="3" presetClass="entr" presetSubtype="10" fill="hold" nodeType="with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blinds(horizontal)">
                                      <p:cBhvr>
                                        <p:cTn id="20" dur="500"/>
                                        <p:tgtEl>
                                          <p:spTgt spid="1029"/>
                                        </p:tgtEl>
                                      </p:cBhvr>
                                    </p:animEffect>
                                  </p:childTnLst>
                                </p:cTn>
                              </p:par>
                              <p:par>
                                <p:cTn id="21" presetID="3" presetClass="entr" presetSubtype="1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blinds(horizontal)">
                                      <p:cBhvr>
                                        <p:cTn id="23" dur="500"/>
                                        <p:tgtEl>
                                          <p:spTgt spid="103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linds(horizontal)">
                                      <p:cBhvr>
                                        <p:cTn id="26" dur="500"/>
                                        <p:tgtEl>
                                          <p:spTgt spid="3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linds(horizontal)">
                                      <p:cBhvr>
                                        <p:cTn id="29" dur="500"/>
                                        <p:tgtEl>
                                          <p:spTgt spid="33"/>
                                        </p:tgtEl>
                                      </p:cBhvr>
                                    </p:animEffect>
                                  </p:childTnLst>
                                </p:cTn>
                              </p:par>
                              <p:par>
                                <p:cTn id="30" presetID="3" presetClass="entr" presetSubtype="10" fill="hold" nodeType="with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blinds(horizontal)">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linds(horizontal)">
                                      <p:cBhvr>
                                        <p:cTn id="37" dur="500"/>
                                        <p:tgtEl>
                                          <p:spTgt spid="102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blinds(horizontal)">
                                      <p:cBhvr>
                                        <p:cTn id="46" dur="500"/>
                                        <p:tgtEl>
                                          <p:spTgt spid="1028"/>
                                        </p:tgtEl>
                                      </p:cBhvr>
                                    </p:animEffect>
                                  </p:childTnLst>
                                </p:cTn>
                              </p:par>
                              <p:par>
                                <p:cTn id="47" presetID="3" presetClass="entr" presetSubtype="10" fill="hold" nodeType="withEffect">
                                  <p:stCondLst>
                                    <p:cond delay="0"/>
                                  </p:stCondLst>
                                  <p:childTnLst>
                                    <p:set>
                                      <p:cBhvr>
                                        <p:cTn id="48" dur="1" fill="hold">
                                          <p:stCondLst>
                                            <p:cond delay="0"/>
                                          </p:stCondLst>
                                        </p:cTn>
                                        <p:tgtEl>
                                          <p:spTgt spid="1032"/>
                                        </p:tgtEl>
                                        <p:attrNameLst>
                                          <p:attrName>style.visibility</p:attrName>
                                        </p:attrNameLst>
                                      </p:cBhvr>
                                      <p:to>
                                        <p:strVal val="visible"/>
                                      </p:to>
                                    </p:set>
                                    <p:animEffect transition="in" filter="blinds(horizontal)">
                                      <p:cBhvr>
                                        <p:cTn id="49" dur="500"/>
                                        <p:tgtEl>
                                          <p:spTgt spid="103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220"/>
                                        </p:tgtEl>
                                        <p:attrNameLst>
                                          <p:attrName>style.visibility</p:attrName>
                                        </p:attrNameLst>
                                      </p:cBhvr>
                                      <p:to>
                                        <p:strVal val="visible"/>
                                      </p:to>
                                    </p:set>
                                    <p:animEffect transition="in" filter="blinds(horizontal)">
                                      <p:cBhvr>
                                        <p:cTn id="57" dur="500"/>
                                        <p:tgtEl>
                                          <p:spTgt spid="922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nodeType="withEffect">
                                  <p:stCondLst>
                                    <p:cond delay="0"/>
                                  </p:stCondLst>
                                  <p:childTnLst>
                                    <p:set>
                                      <p:cBhvr>
                                        <p:cTn id="62" dur="1" fill="hold">
                                          <p:stCondLst>
                                            <p:cond delay="0"/>
                                          </p:stCondLst>
                                        </p:cTn>
                                        <p:tgtEl>
                                          <p:spTgt spid="9219"/>
                                        </p:tgtEl>
                                        <p:attrNameLst>
                                          <p:attrName>style.visibility</p:attrName>
                                        </p:attrNameLst>
                                      </p:cBhvr>
                                      <p:to>
                                        <p:strVal val="visible"/>
                                      </p:to>
                                    </p:set>
                                    <p:animEffect transition="in" filter="blinds(horizontal)">
                                      <p:cBhvr>
                                        <p:cTn id="63" dur="500"/>
                                        <p:tgtEl>
                                          <p:spTgt spid="921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par>
                                <p:cTn id="70" presetID="3" presetClass="entr" presetSubtype="10" fill="hold" nodeType="withEffect">
                                  <p:stCondLst>
                                    <p:cond delay="0"/>
                                  </p:stCondLst>
                                  <p:childTnLst>
                                    <p:set>
                                      <p:cBhvr>
                                        <p:cTn id="71" dur="1" fill="hold">
                                          <p:stCondLst>
                                            <p:cond delay="0"/>
                                          </p:stCondLst>
                                        </p:cTn>
                                        <p:tgtEl>
                                          <p:spTgt spid="1027"/>
                                        </p:tgtEl>
                                        <p:attrNameLst>
                                          <p:attrName>style.visibility</p:attrName>
                                        </p:attrNameLst>
                                      </p:cBhvr>
                                      <p:to>
                                        <p:strVal val="visible"/>
                                      </p:to>
                                    </p:set>
                                    <p:animEffect transition="in" filter="blinds(horizontal)">
                                      <p:cBhvr>
                                        <p:cTn id="72" dur="500"/>
                                        <p:tgtEl>
                                          <p:spTgt spid="1027"/>
                                        </p:tgtEl>
                                      </p:cBhvr>
                                    </p:animEffect>
                                  </p:childTnLst>
                                </p:cTn>
                              </p:par>
                              <p:par>
                                <p:cTn id="73" presetID="3" presetClass="entr" presetSubtype="10" fill="hold" nodeType="withEffect">
                                  <p:stCondLst>
                                    <p:cond delay="0"/>
                                  </p:stCondLst>
                                  <p:childTnLst>
                                    <p:set>
                                      <p:cBhvr>
                                        <p:cTn id="74" dur="1" fill="hold">
                                          <p:stCondLst>
                                            <p:cond delay="0"/>
                                          </p:stCondLst>
                                        </p:cTn>
                                        <p:tgtEl>
                                          <p:spTgt spid="9221"/>
                                        </p:tgtEl>
                                        <p:attrNameLst>
                                          <p:attrName>style.visibility</p:attrName>
                                        </p:attrNameLst>
                                      </p:cBhvr>
                                      <p:to>
                                        <p:strVal val="visible"/>
                                      </p:to>
                                    </p:set>
                                    <p:animEffect transition="in" filter="blinds(horizontal)">
                                      <p:cBhvr>
                                        <p:cTn id="75" dur="500"/>
                                        <p:tgtEl>
                                          <p:spTgt spid="922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linds(horizontal)">
                                      <p:cBhvr>
                                        <p:cTn id="78" dur="500"/>
                                        <p:tgtEl>
                                          <p:spTgt spid="2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linds(horizontal)">
                                      <p:cBhvr>
                                        <p:cTn id="81" dur="500"/>
                                        <p:tgtEl>
                                          <p:spTgt spid="27"/>
                                        </p:tgtEl>
                                      </p:cBhvr>
                                    </p:animEffect>
                                  </p:childTnLst>
                                </p:cTn>
                              </p:par>
                              <p:par>
                                <p:cTn id="82" presetID="3" presetClass="entr" presetSubtype="10" fill="hold" nodeType="withEffect">
                                  <p:stCondLst>
                                    <p:cond delay="0"/>
                                  </p:stCondLst>
                                  <p:childTnLst>
                                    <p:set>
                                      <p:cBhvr>
                                        <p:cTn id="83" dur="1" fill="hold">
                                          <p:stCondLst>
                                            <p:cond delay="0"/>
                                          </p:stCondLst>
                                        </p:cTn>
                                        <p:tgtEl>
                                          <p:spTgt spid="9222"/>
                                        </p:tgtEl>
                                        <p:attrNameLst>
                                          <p:attrName>style.visibility</p:attrName>
                                        </p:attrNameLst>
                                      </p:cBhvr>
                                      <p:to>
                                        <p:strVal val="visible"/>
                                      </p:to>
                                    </p:set>
                                    <p:animEffect transition="in" filter="blinds(horizontal)">
                                      <p:cBhvr>
                                        <p:cTn id="84"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1">
        <p:bldAsOne/>
      </p:bldGraphic>
      <p:bldP spid="17" grpId="0"/>
      <p:bldP spid="24" grpId="0"/>
      <p:bldP spid="25" grpId="0"/>
      <p:bldP spid="27" grpId="0"/>
      <p:bldP spid="28" grpId="0"/>
      <p:bldP spid="29" grpId="0"/>
      <p:bldP spid="30" grpId="0"/>
      <p:bldP spid="31" grpId="0"/>
      <p:bldP spid="32" grpId="0"/>
      <p:bldP spid="33" grpId="0"/>
      <p:bldP spid="34"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5412</TotalTime>
  <Words>2045</Words>
  <Application>Microsoft Macintosh PowerPoint</Application>
  <PresentationFormat>On-screen Show (4:3)</PresentationFormat>
  <Paragraphs>407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Il futuro dell’Eurozona nel contesto internazionale Cosa fare per bloccare la recessione e tornare a crescere  Tavola rotonda con il Governo Italiano  Roma, 13 novembre 2013</dc:title>
  <dc:creator>Senatore, Marco</dc:creator>
  <cp:lastModifiedBy>Julia Retta</cp:lastModifiedBy>
  <cp:revision>381</cp:revision>
  <dcterms:created xsi:type="dcterms:W3CDTF">2006-08-16T00:00:00Z</dcterms:created>
  <dcterms:modified xsi:type="dcterms:W3CDTF">2013-10-15T20:29:12Z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1112222543</vt:i4>
  </property>
  <property fmtid="{D5CDD505-2E9C-101B-9397-08002B2CF9AE}" pid="3" name="_NewReviewCycle">
    <vt:lpwstr/>
  </property>
  <property fmtid="{D5CDD505-2E9C-101B-9397-08002B2CF9AE}" pid="4" name="_EmailSubject">
    <vt:lpwstr>Mr. Montanino's Presentation (slides)</vt:lpwstr>
  </property>
  <property fmtid="{D5CDD505-2E9C-101B-9397-08002B2CF9AE}" pid="5" name="_AuthorEmail">
    <vt:lpwstr>DEnriquez@imf.org</vt:lpwstr>
  </property>
  <property fmtid="{D5CDD505-2E9C-101B-9397-08002B2CF9AE}" pid="6" name="_AuthorEmailDisplayName">
    <vt:lpwstr>Enriquez, Daniela</vt:lpwstr>
  </property>
  <property fmtid="{D5CDD505-2E9C-101B-9397-08002B2CF9AE}" pid="7" name="_PreviousAdHocReviewCycleID">
    <vt:i4>-1558578635</vt:i4>
  </property>
</Properties>
</file>