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59" r:id="rId14"/>
    <p:sldId id="280" r:id="rId15"/>
    <p:sldId id="281" r:id="rId16"/>
    <p:sldId id="257" r:id="rId17"/>
    <p:sldId id="258" r:id="rId18"/>
    <p:sldId id="260" r:id="rId19"/>
    <p:sldId id="282" r:id="rId20"/>
    <p:sldId id="262" r:id="rId21"/>
    <p:sldId id="268" r:id="rId22"/>
    <p:sldId id="261" r:id="rId23"/>
    <p:sldId id="265" r:id="rId24"/>
    <p:sldId id="266" r:id="rId25"/>
    <p:sldId id="267" r:id="rId26"/>
    <p:sldId id="270" r:id="rId27"/>
    <p:sldId id="271" r:id="rId2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package" Target="../embeddings/Microsoft_Excel_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package" Target="../embeddings/Microsoft_Excel_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manu_graph!$C$1</c:f>
              <c:strCache>
                <c:ptCount val="1"/>
                <c:pt idx="0">
                  <c:v>Direct Effect</c:v>
                </c:pt>
              </c:strCache>
            </c:strRef>
          </c:tx>
          <c:invertIfNegative val="0"/>
          <c:dPt>
            <c:idx val="2"/>
            <c:invertIfNegative val="0"/>
            <c:bubble3D val="0"/>
          </c:dPt>
          <c:dPt>
            <c:idx val="3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6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3"/>
            <c:invertIfNegative val="0"/>
            <c:bubble3D val="0"/>
            <c:spPr>
              <a:solidFill>
                <a:srgbClr val="00B0F0"/>
              </a:solidFill>
            </c:spPr>
          </c:dPt>
          <c:cat>
            <c:strRef>
              <c:f>manu_graph!$A$2:$A$31</c:f>
              <c:strCache>
                <c:ptCount val="30"/>
                <c:pt idx="0">
                  <c:v>Haiti</c:v>
                </c:pt>
                <c:pt idx="1">
                  <c:v>Honduras</c:v>
                </c:pt>
                <c:pt idx="2">
                  <c:v>El Salvador</c:v>
                </c:pt>
                <c:pt idx="3">
                  <c:v>Mexico</c:v>
                </c:pt>
                <c:pt idx="4">
                  <c:v>Dominican Republic</c:v>
                </c:pt>
                <c:pt idx="5">
                  <c:v>Costa Rica</c:v>
                </c:pt>
                <c:pt idx="6">
                  <c:v>Guatemala</c:v>
                </c:pt>
                <c:pt idx="7">
                  <c:v>St. Lucia</c:v>
                </c:pt>
                <c:pt idx="8">
                  <c:v>Panama</c:v>
                </c:pt>
                <c:pt idx="9">
                  <c:v>Nicaragua</c:v>
                </c:pt>
                <c:pt idx="10">
                  <c:v>LAC</c:v>
                </c:pt>
                <c:pt idx="11">
                  <c:v>St. Kitts and Nevis</c:v>
                </c:pt>
                <c:pt idx="12">
                  <c:v>St. Vincent and the Grenadines</c:v>
                </c:pt>
                <c:pt idx="13">
                  <c:v>Dominica</c:v>
                </c:pt>
                <c:pt idx="14">
                  <c:v>Grenada</c:v>
                </c:pt>
                <c:pt idx="15">
                  <c:v>Colombia</c:v>
                </c:pt>
                <c:pt idx="16">
                  <c:v>Brazil</c:v>
                </c:pt>
                <c:pt idx="17">
                  <c:v>Peru</c:v>
                </c:pt>
                <c:pt idx="18">
                  <c:v>Jamaica</c:v>
                </c:pt>
                <c:pt idx="19">
                  <c:v>Belize</c:v>
                </c:pt>
                <c:pt idx="20">
                  <c:v>Ecuador</c:v>
                </c:pt>
                <c:pt idx="21">
                  <c:v>Uruguay</c:v>
                </c:pt>
                <c:pt idx="22">
                  <c:v>Chile</c:v>
                </c:pt>
                <c:pt idx="23">
                  <c:v>Argentina</c:v>
                </c:pt>
                <c:pt idx="24">
                  <c:v>Bolivia</c:v>
                </c:pt>
                <c:pt idx="25">
                  <c:v>Suriname</c:v>
                </c:pt>
                <c:pt idx="26">
                  <c:v>Venezuela</c:v>
                </c:pt>
                <c:pt idx="27">
                  <c:v>Paraguay</c:v>
                </c:pt>
                <c:pt idx="28">
                  <c:v>Guyana</c:v>
                </c:pt>
                <c:pt idx="29">
                  <c:v>Cuba</c:v>
                </c:pt>
              </c:strCache>
            </c:strRef>
          </c:cat>
          <c:val>
            <c:numRef>
              <c:f>manu_graph!$C$2:$C$31</c:f>
              <c:numCache>
                <c:formatCode>General</c:formatCode>
                <c:ptCount val="30"/>
                <c:pt idx="0">
                  <c:v>-0.1885985</c:v>
                </c:pt>
                <c:pt idx="1">
                  <c:v>-0.1650296</c:v>
                </c:pt>
                <c:pt idx="2">
                  <c:v>-0.1471369</c:v>
                </c:pt>
                <c:pt idx="3">
                  <c:v>-0.1444517</c:v>
                </c:pt>
                <c:pt idx="4">
                  <c:v>-0.1418457</c:v>
                </c:pt>
                <c:pt idx="5">
                  <c:v>-0.1355019</c:v>
                </c:pt>
                <c:pt idx="6">
                  <c:v>-0.1275347</c:v>
                </c:pt>
                <c:pt idx="7">
                  <c:v>-0.1174028</c:v>
                </c:pt>
                <c:pt idx="8">
                  <c:v>-0.1149764</c:v>
                </c:pt>
                <c:pt idx="9">
                  <c:v>-0.1132858</c:v>
                </c:pt>
                <c:pt idx="10">
                  <c:v>-0.1049692</c:v>
                </c:pt>
                <c:pt idx="11">
                  <c:v>-0.0993215</c:v>
                </c:pt>
                <c:pt idx="12">
                  <c:v>-0.08864</c:v>
                </c:pt>
                <c:pt idx="13">
                  <c:v>-0.0859513</c:v>
                </c:pt>
                <c:pt idx="14">
                  <c:v>-0.0681873</c:v>
                </c:pt>
                <c:pt idx="15">
                  <c:v>-0.0651349</c:v>
                </c:pt>
                <c:pt idx="16">
                  <c:v>-0.0608105</c:v>
                </c:pt>
                <c:pt idx="17">
                  <c:v>-0.0597137</c:v>
                </c:pt>
                <c:pt idx="18">
                  <c:v>-0.0558505</c:v>
                </c:pt>
                <c:pt idx="19">
                  <c:v>-0.0494783</c:v>
                </c:pt>
                <c:pt idx="20">
                  <c:v>-0.0494169</c:v>
                </c:pt>
                <c:pt idx="21">
                  <c:v>-0.0407493</c:v>
                </c:pt>
                <c:pt idx="22">
                  <c:v>-0.0362595</c:v>
                </c:pt>
                <c:pt idx="23">
                  <c:v>-0.0308563</c:v>
                </c:pt>
                <c:pt idx="24">
                  <c:v>-0.0275712</c:v>
                </c:pt>
                <c:pt idx="25">
                  <c:v>-0.0269869</c:v>
                </c:pt>
                <c:pt idx="26">
                  <c:v>-0.0255945</c:v>
                </c:pt>
                <c:pt idx="27">
                  <c:v>-0.0252082</c:v>
                </c:pt>
                <c:pt idx="28">
                  <c:v>-0.0251006</c:v>
                </c:pt>
                <c:pt idx="29">
                  <c:v>-0.0082024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7842792"/>
        <c:axId val="397853976"/>
      </c:barChart>
      <c:catAx>
        <c:axId val="397842792"/>
        <c:scaling>
          <c:orientation val="minMax"/>
        </c:scaling>
        <c:delete val="0"/>
        <c:axPos val="b"/>
        <c:majorTickMark val="out"/>
        <c:minorTickMark val="none"/>
        <c:tickLblPos val="high"/>
        <c:crossAx val="397853976"/>
        <c:crosses val="autoZero"/>
        <c:auto val="1"/>
        <c:lblAlgn val="ctr"/>
        <c:lblOffset val="100"/>
        <c:noMultiLvlLbl val="0"/>
      </c:catAx>
      <c:valAx>
        <c:axId val="39785397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Percentage Change in Manufacturing Exports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9784279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 b="0"/>
            </a:pPr>
            <a:r>
              <a:rPr lang="en-US" sz="1600" b="0"/>
              <a:t>Daily</a:t>
            </a:r>
            <a:r>
              <a:rPr lang="en-US" sz="1600" b="0" baseline="0"/>
              <a:t> Wage by Sector (USD)</a:t>
            </a:r>
            <a:endParaRPr lang="en-US" sz="1600" b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sectores!$O$4</c:f>
              <c:strCache>
                <c:ptCount val="1"/>
                <c:pt idx="0">
                  <c:v>All Sectors</c:v>
                </c:pt>
              </c:strCache>
            </c:strRef>
          </c:tx>
          <c:cat>
            <c:numRef>
              <c:f>sectores!$N$5:$N$24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sectores!$O$5:$O$24</c:f>
              <c:numCache>
                <c:formatCode>#,##0.00_);\(#,##0.00\)</c:formatCode>
                <c:ptCount val="20"/>
                <c:pt idx="0">
                  <c:v>14.695788293738</c:v>
                </c:pt>
                <c:pt idx="1">
                  <c:v>8.805098399155635</c:v>
                </c:pt>
                <c:pt idx="2">
                  <c:v>8.899337999611814</c:v>
                </c:pt>
                <c:pt idx="3">
                  <c:v>10.13241424309235</c:v>
                </c:pt>
                <c:pt idx="4">
                  <c:v>10.36342390942452</c:v>
                </c:pt>
                <c:pt idx="5">
                  <c:v>11.59320261073301</c:v>
                </c:pt>
                <c:pt idx="6">
                  <c:v>13.71575337129266</c:v>
                </c:pt>
                <c:pt idx="7">
                  <c:v>15.64812360213772</c:v>
                </c:pt>
                <c:pt idx="8">
                  <c:v>16.36716809623602</c:v>
                </c:pt>
                <c:pt idx="9">
                  <c:v>15.60483882358448</c:v>
                </c:pt>
                <c:pt idx="10">
                  <c:v>15.88148307761752</c:v>
                </c:pt>
                <c:pt idx="11">
                  <c:v>17.43093986791228</c:v>
                </c:pt>
                <c:pt idx="12">
                  <c:v>18.35608771071583</c:v>
                </c:pt>
                <c:pt idx="13">
                  <c:v>19.31216014486364</c:v>
                </c:pt>
                <c:pt idx="14">
                  <c:v>19.9737166384453</c:v>
                </c:pt>
                <c:pt idx="15">
                  <c:v>17.14080910404947</c:v>
                </c:pt>
                <c:pt idx="16">
                  <c:v>18.92682506642614</c:v>
                </c:pt>
                <c:pt idx="17">
                  <c:v>20.06859567175808</c:v>
                </c:pt>
                <c:pt idx="18">
                  <c:v>19.74731555523594</c:v>
                </c:pt>
                <c:pt idx="19">
                  <c:v>21.15303645391253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sectores!$P$4</c:f>
              <c:strCache>
                <c:ptCount val="1"/>
                <c:pt idx="0">
                  <c:v>Agriculture</c:v>
                </c:pt>
              </c:strCache>
            </c:strRef>
          </c:tx>
          <c:spPr>
            <a:ln w="12700"/>
          </c:spPr>
          <c:marker>
            <c:symbol val="square"/>
            <c:size val="7"/>
            <c:spPr>
              <a:noFill/>
            </c:spPr>
          </c:marker>
          <c:cat>
            <c:numRef>
              <c:f>sectores!$N$5:$N$24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sectores!$P$5:$P$24</c:f>
              <c:numCache>
                <c:formatCode>#,##0.00_);\(#,##0.00\)</c:formatCode>
                <c:ptCount val="20"/>
                <c:pt idx="0">
                  <c:v>8.814510115699704</c:v>
                </c:pt>
                <c:pt idx="1">
                  <c:v>5.165906987190388</c:v>
                </c:pt>
                <c:pt idx="2">
                  <c:v>5.153010144385607</c:v>
                </c:pt>
                <c:pt idx="3">
                  <c:v>5.945576527417478</c:v>
                </c:pt>
                <c:pt idx="4">
                  <c:v>6.113801322473567</c:v>
                </c:pt>
                <c:pt idx="5">
                  <c:v>6.89761728773848</c:v>
                </c:pt>
                <c:pt idx="6">
                  <c:v>8.006045913765925</c:v>
                </c:pt>
                <c:pt idx="7">
                  <c:v>9.202645990329706</c:v>
                </c:pt>
                <c:pt idx="8">
                  <c:v>9.674277852578868</c:v>
                </c:pt>
                <c:pt idx="9">
                  <c:v>9.344784592522522</c:v>
                </c:pt>
                <c:pt idx="10">
                  <c:v>9.398589405386985</c:v>
                </c:pt>
                <c:pt idx="11">
                  <c:v>10.1194266440577</c:v>
                </c:pt>
                <c:pt idx="12">
                  <c:v>10.25412736753174</c:v>
                </c:pt>
                <c:pt idx="13">
                  <c:v>11.11336919009772</c:v>
                </c:pt>
                <c:pt idx="14">
                  <c:v>11.43119424865377</c:v>
                </c:pt>
                <c:pt idx="15">
                  <c:v>9.763208926472203</c:v>
                </c:pt>
                <c:pt idx="16">
                  <c:v>10.79614171423578</c:v>
                </c:pt>
                <c:pt idx="17">
                  <c:v>11.54119818997893</c:v>
                </c:pt>
                <c:pt idx="18">
                  <c:v>11.39812473015663</c:v>
                </c:pt>
                <c:pt idx="19">
                  <c:v>12.23027907581367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sectores!$Q$4</c:f>
              <c:strCache>
                <c:ptCount val="1"/>
                <c:pt idx="0">
                  <c:v>Mining</c:v>
                </c:pt>
              </c:strCache>
            </c:strRef>
          </c:tx>
          <c:spPr>
            <a:ln w="12700"/>
          </c:spPr>
          <c:marker>
            <c:symbol val="triangle"/>
            <c:size val="7"/>
            <c:spPr>
              <a:noFill/>
            </c:spPr>
          </c:marker>
          <c:cat>
            <c:numRef>
              <c:f>sectores!$N$5:$N$24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sectores!$Q$5:$Q$24</c:f>
              <c:numCache>
                <c:formatCode>#,##0.00_);\(#,##0.00\)</c:formatCode>
                <c:ptCount val="20"/>
                <c:pt idx="0">
                  <c:v>14.3846879367133</c:v>
                </c:pt>
                <c:pt idx="1">
                  <c:v>8.7614779541492</c:v>
                </c:pt>
                <c:pt idx="2">
                  <c:v>9.015135980384523</c:v>
                </c:pt>
                <c:pt idx="3">
                  <c:v>10.25618833632388</c:v>
                </c:pt>
                <c:pt idx="4">
                  <c:v>10.7119264347853</c:v>
                </c:pt>
                <c:pt idx="5">
                  <c:v>12.39965343634944</c:v>
                </c:pt>
                <c:pt idx="6">
                  <c:v>14.30874302788504</c:v>
                </c:pt>
                <c:pt idx="7">
                  <c:v>16.948122145395</c:v>
                </c:pt>
                <c:pt idx="8">
                  <c:v>17.49563243152248</c:v>
                </c:pt>
                <c:pt idx="9">
                  <c:v>16.3647831190532</c:v>
                </c:pt>
                <c:pt idx="10">
                  <c:v>17.56791022121641</c:v>
                </c:pt>
                <c:pt idx="11">
                  <c:v>20.8929165283659</c:v>
                </c:pt>
                <c:pt idx="12">
                  <c:v>22.82110670287746</c:v>
                </c:pt>
                <c:pt idx="13">
                  <c:v>24.60743107737299</c:v>
                </c:pt>
                <c:pt idx="14">
                  <c:v>26.9918796555696</c:v>
                </c:pt>
                <c:pt idx="15">
                  <c:v>25.35768010840482</c:v>
                </c:pt>
                <c:pt idx="16">
                  <c:v>29.52731608123809</c:v>
                </c:pt>
                <c:pt idx="17">
                  <c:v>31.41981120369539</c:v>
                </c:pt>
                <c:pt idx="18">
                  <c:v>31.81363768420083</c:v>
                </c:pt>
                <c:pt idx="19">
                  <c:v>35.3246547297181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sectores!$R$4</c:f>
              <c:strCache>
                <c:ptCount val="1"/>
                <c:pt idx="0">
                  <c:v>Manufacturing</c:v>
                </c:pt>
              </c:strCache>
            </c:strRef>
          </c:tx>
          <c:cat>
            <c:numRef>
              <c:f>sectores!$N$5:$N$24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sectores!$R$5:$R$24</c:f>
              <c:numCache>
                <c:formatCode>#,##0.00_);\(#,##0.00\)</c:formatCode>
                <c:ptCount val="20"/>
                <c:pt idx="0">
                  <c:v>14.24839635173105</c:v>
                </c:pt>
                <c:pt idx="1">
                  <c:v>8.593227666267244</c:v>
                </c:pt>
                <c:pt idx="2">
                  <c:v>8.699323305549859</c:v>
                </c:pt>
                <c:pt idx="3">
                  <c:v>9.850945312376674</c:v>
                </c:pt>
                <c:pt idx="4">
                  <c:v>10.07343933433004</c:v>
                </c:pt>
                <c:pt idx="5">
                  <c:v>11.36682402655361</c:v>
                </c:pt>
                <c:pt idx="6">
                  <c:v>13.55322361007122</c:v>
                </c:pt>
                <c:pt idx="7">
                  <c:v>15.65302839096023</c:v>
                </c:pt>
                <c:pt idx="8">
                  <c:v>16.52921004646633</c:v>
                </c:pt>
                <c:pt idx="9">
                  <c:v>15.77331520233897</c:v>
                </c:pt>
                <c:pt idx="10">
                  <c:v>16.20769089431349</c:v>
                </c:pt>
                <c:pt idx="11">
                  <c:v>17.80717618744804</c:v>
                </c:pt>
                <c:pt idx="12">
                  <c:v>18.83894222630843</c:v>
                </c:pt>
                <c:pt idx="13">
                  <c:v>19.9237967359399</c:v>
                </c:pt>
                <c:pt idx="14">
                  <c:v>20.83210340833118</c:v>
                </c:pt>
                <c:pt idx="15">
                  <c:v>18.00361284463159</c:v>
                </c:pt>
                <c:pt idx="16">
                  <c:v>19.89083269194569</c:v>
                </c:pt>
                <c:pt idx="17">
                  <c:v>21.01730514085046</c:v>
                </c:pt>
                <c:pt idx="18">
                  <c:v>20.68153779826201</c:v>
                </c:pt>
                <c:pt idx="19">
                  <c:v>22.18503962329645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sectores!$S$4</c:f>
              <c:strCache>
                <c:ptCount val="1"/>
                <c:pt idx="0">
                  <c:v>Construction</c:v>
                </c:pt>
              </c:strCache>
            </c:strRef>
          </c:tx>
          <c:spPr>
            <a:ln w="12700"/>
          </c:spPr>
          <c:marker>
            <c:symbol val="star"/>
            <c:size val="7"/>
            <c:spPr>
              <a:noFill/>
            </c:spPr>
          </c:marker>
          <c:cat>
            <c:numRef>
              <c:f>sectores!$N$5:$N$24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sectores!$S$5:$S$24</c:f>
              <c:numCache>
                <c:formatCode>#,##0.00_);\(#,##0.00\)</c:formatCode>
                <c:ptCount val="20"/>
                <c:pt idx="0">
                  <c:v>11.50775034937064</c:v>
                </c:pt>
                <c:pt idx="1">
                  <c:v>6.560203354360292</c:v>
                </c:pt>
                <c:pt idx="2">
                  <c:v>6.178085451453122</c:v>
                </c:pt>
                <c:pt idx="3">
                  <c:v>6.94524081392106</c:v>
                </c:pt>
                <c:pt idx="4">
                  <c:v>7.370251550928185</c:v>
                </c:pt>
                <c:pt idx="5">
                  <c:v>8.379752175610844</c:v>
                </c:pt>
                <c:pt idx="6">
                  <c:v>10.01768529962474</c:v>
                </c:pt>
                <c:pt idx="7">
                  <c:v>11.45612959939049</c:v>
                </c:pt>
                <c:pt idx="8">
                  <c:v>12.0468458336111</c:v>
                </c:pt>
                <c:pt idx="9">
                  <c:v>11.80944096433733</c:v>
                </c:pt>
                <c:pt idx="10">
                  <c:v>11.46425960841697</c:v>
                </c:pt>
                <c:pt idx="11">
                  <c:v>12.86492020108483</c:v>
                </c:pt>
                <c:pt idx="12">
                  <c:v>13.8248367409785</c:v>
                </c:pt>
                <c:pt idx="13">
                  <c:v>14.67941204023926</c:v>
                </c:pt>
                <c:pt idx="14">
                  <c:v>15.19296883977625</c:v>
                </c:pt>
                <c:pt idx="15">
                  <c:v>12.9191157833128</c:v>
                </c:pt>
                <c:pt idx="16">
                  <c:v>14.15617609997767</c:v>
                </c:pt>
                <c:pt idx="17">
                  <c:v>14.87082836068895</c:v>
                </c:pt>
                <c:pt idx="18">
                  <c:v>14.56842317390305</c:v>
                </c:pt>
                <c:pt idx="19">
                  <c:v>15.39552202896875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sectores!$T$4</c:f>
              <c:strCache>
                <c:ptCount val="1"/>
                <c:pt idx="0">
                  <c:v>Utilities</c:v>
                </c:pt>
              </c:strCache>
            </c:strRef>
          </c:tx>
          <c:spPr>
            <a:ln w="12700"/>
          </c:spPr>
          <c:marker>
            <c:symbol val="circle"/>
            <c:size val="7"/>
            <c:spPr>
              <a:noFill/>
            </c:spPr>
          </c:marker>
          <c:cat>
            <c:numRef>
              <c:f>sectores!$N$5:$N$24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sectores!$T$5:$T$24</c:f>
              <c:numCache>
                <c:formatCode>#,##0.00_);\(#,##0.00\)</c:formatCode>
                <c:ptCount val="20"/>
                <c:pt idx="0">
                  <c:v>24.0110218412203</c:v>
                </c:pt>
                <c:pt idx="1">
                  <c:v>14.81537257182769</c:v>
                </c:pt>
                <c:pt idx="2">
                  <c:v>15.40244732891561</c:v>
                </c:pt>
                <c:pt idx="3">
                  <c:v>17.82028698768173</c:v>
                </c:pt>
                <c:pt idx="4">
                  <c:v>18.23803976907338</c:v>
                </c:pt>
                <c:pt idx="5">
                  <c:v>20.83280221466027</c:v>
                </c:pt>
                <c:pt idx="6">
                  <c:v>25.34349803671713</c:v>
                </c:pt>
                <c:pt idx="7">
                  <c:v>30.12666018040563</c:v>
                </c:pt>
                <c:pt idx="8">
                  <c:v>32.70303283435342</c:v>
                </c:pt>
                <c:pt idx="9">
                  <c:v>32.01113073791417</c:v>
                </c:pt>
                <c:pt idx="10">
                  <c:v>33.42471814571961</c:v>
                </c:pt>
                <c:pt idx="11">
                  <c:v>37.09788875491956</c:v>
                </c:pt>
                <c:pt idx="12">
                  <c:v>39.79320960350024</c:v>
                </c:pt>
                <c:pt idx="13">
                  <c:v>42.84105564027954</c:v>
                </c:pt>
                <c:pt idx="14">
                  <c:v>44.59704527991698</c:v>
                </c:pt>
                <c:pt idx="15">
                  <c:v>38.5589663666076</c:v>
                </c:pt>
                <c:pt idx="16">
                  <c:v>43.10542653646883</c:v>
                </c:pt>
                <c:pt idx="17">
                  <c:v>47.6688940039181</c:v>
                </c:pt>
                <c:pt idx="18">
                  <c:v>48.31387334811285</c:v>
                </c:pt>
                <c:pt idx="19">
                  <c:v>53.09049500916926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sectores!$U$4</c:f>
              <c:strCache>
                <c:ptCount val="1"/>
                <c:pt idx="0">
                  <c:v>Commerce</c:v>
                </c:pt>
              </c:strCache>
            </c:strRef>
          </c:tx>
          <c:spPr>
            <a:ln w="12700"/>
          </c:spPr>
          <c:marker>
            <c:symbol val="plus"/>
            <c:size val="7"/>
            <c:spPr>
              <a:noFill/>
            </c:spPr>
          </c:marker>
          <c:cat>
            <c:numRef>
              <c:f>sectores!$N$5:$N$24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sectores!$U$5:$U$24</c:f>
              <c:numCache>
                <c:formatCode>#,##0.00_);\(#,##0.00\)</c:formatCode>
                <c:ptCount val="20"/>
                <c:pt idx="0">
                  <c:v>13.10473218209741</c:v>
                </c:pt>
                <c:pt idx="1">
                  <c:v>7.711471527922927</c:v>
                </c:pt>
                <c:pt idx="2">
                  <c:v>7.811100157577365</c:v>
                </c:pt>
                <c:pt idx="3">
                  <c:v>8.943811663676113</c:v>
                </c:pt>
                <c:pt idx="4">
                  <c:v>9.215526339554072</c:v>
                </c:pt>
                <c:pt idx="5">
                  <c:v>10.19208830748633</c:v>
                </c:pt>
                <c:pt idx="6">
                  <c:v>12.01331666603949</c:v>
                </c:pt>
                <c:pt idx="7">
                  <c:v>13.63916062347269</c:v>
                </c:pt>
                <c:pt idx="8">
                  <c:v>14.20374374450305</c:v>
                </c:pt>
                <c:pt idx="9">
                  <c:v>13.43113140234809</c:v>
                </c:pt>
                <c:pt idx="10">
                  <c:v>13.8570701172171</c:v>
                </c:pt>
                <c:pt idx="11">
                  <c:v>15.32342027082428</c:v>
                </c:pt>
                <c:pt idx="12">
                  <c:v>16.26708767322063</c:v>
                </c:pt>
                <c:pt idx="13">
                  <c:v>17.10424014849752</c:v>
                </c:pt>
                <c:pt idx="14">
                  <c:v>17.64743086467139</c:v>
                </c:pt>
                <c:pt idx="15">
                  <c:v>15.1249282213378</c:v>
                </c:pt>
                <c:pt idx="16">
                  <c:v>16.74312250117688</c:v>
                </c:pt>
                <c:pt idx="17">
                  <c:v>17.68221675533562</c:v>
                </c:pt>
                <c:pt idx="18">
                  <c:v>17.45069641463697</c:v>
                </c:pt>
                <c:pt idx="19">
                  <c:v>18.6818249007937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sectores!$V$4</c:f>
              <c:strCache>
                <c:ptCount val="1"/>
                <c:pt idx="0">
                  <c:v>Transport and Telecomm.</c:v>
                </c:pt>
              </c:strCache>
            </c:strRef>
          </c:tx>
          <c:spPr>
            <a:ln w="12700"/>
          </c:spPr>
          <c:cat>
            <c:numRef>
              <c:f>sectores!$N$5:$N$24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sectores!$V$5:$V$24</c:f>
              <c:numCache>
                <c:formatCode>#,##0.00_);\(#,##0.00\)</c:formatCode>
                <c:ptCount val="20"/>
                <c:pt idx="0">
                  <c:v>19.26748211172947</c:v>
                </c:pt>
                <c:pt idx="1">
                  <c:v>11.42699871864943</c:v>
                </c:pt>
                <c:pt idx="2">
                  <c:v>11.99693398528181</c:v>
                </c:pt>
                <c:pt idx="3">
                  <c:v>13.96645601258663</c:v>
                </c:pt>
                <c:pt idx="4">
                  <c:v>14.16728770687024</c:v>
                </c:pt>
                <c:pt idx="5">
                  <c:v>15.95401581501729</c:v>
                </c:pt>
                <c:pt idx="6">
                  <c:v>18.58797848306115</c:v>
                </c:pt>
                <c:pt idx="7">
                  <c:v>20.7761315932901</c:v>
                </c:pt>
                <c:pt idx="8">
                  <c:v>21.4234640836552</c:v>
                </c:pt>
                <c:pt idx="9">
                  <c:v>20.51418940184174</c:v>
                </c:pt>
                <c:pt idx="10">
                  <c:v>21.26207248394572</c:v>
                </c:pt>
                <c:pt idx="11">
                  <c:v>23.1856067328638</c:v>
                </c:pt>
                <c:pt idx="12">
                  <c:v>24.22904973006837</c:v>
                </c:pt>
                <c:pt idx="13">
                  <c:v>25.11419713335674</c:v>
                </c:pt>
                <c:pt idx="14">
                  <c:v>25.62700421839628</c:v>
                </c:pt>
                <c:pt idx="15">
                  <c:v>21.94676007018482</c:v>
                </c:pt>
                <c:pt idx="16">
                  <c:v>24.17832534799576</c:v>
                </c:pt>
                <c:pt idx="17">
                  <c:v>25.42114571349763</c:v>
                </c:pt>
                <c:pt idx="18">
                  <c:v>24.78787527667683</c:v>
                </c:pt>
                <c:pt idx="19">
                  <c:v>26.34805222144228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sectores!$W$4</c:f>
              <c:strCache>
                <c:ptCount val="1"/>
                <c:pt idx="0">
                  <c:v>Personal Serv.</c:v>
                </c:pt>
              </c:strCache>
            </c:strRef>
          </c:tx>
          <c:spPr>
            <a:ln w="12700"/>
          </c:spPr>
          <c:marker>
            <c:symbol val="dash"/>
            <c:size val="7"/>
            <c:spPr>
              <a:noFill/>
            </c:spPr>
          </c:marker>
          <c:cat>
            <c:numRef>
              <c:f>sectores!$N$5:$N$24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sectores!$W$5:$W$24</c:f>
              <c:numCache>
                <c:formatCode>#,##0.00_);\(#,##0.00\)</c:formatCode>
                <c:ptCount val="20"/>
                <c:pt idx="0">
                  <c:v>16.86756507182468</c:v>
                </c:pt>
                <c:pt idx="1">
                  <c:v>10.12461686060022</c:v>
                </c:pt>
                <c:pt idx="2">
                  <c:v>10.14416629291845</c:v>
                </c:pt>
                <c:pt idx="3">
                  <c:v>11.50384281452092</c:v>
                </c:pt>
                <c:pt idx="4">
                  <c:v>11.65333642257126</c:v>
                </c:pt>
                <c:pt idx="5">
                  <c:v>12.8099966529064</c:v>
                </c:pt>
                <c:pt idx="6">
                  <c:v>14.98751447719209</c:v>
                </c:pt>
                <c:pt idx="7">
                  <c:v>16.81024509829935</c:v>
                </c:pt>
                <c:pt idx="8">
                  <c:v>17.28629987436952</c:v>
                </c:pt>
                <c:pt idx="9">
                  <c:v>16.23413052605676</c:v>
                </c:pt>
                <c:pt idx="10">
                  <c:v>16.77763411084373</c:v>
                </c:pt>
                <c:pt idx="11">
                  <c:v>18.23715588640675</c:v>
                </c:pt>
                <c:pt idx="12">
                  <c:v>19.119741280216</c:v>
                </c:pt>
                <c:pt idx="13">
                  <c:v>19.97401382835648</c:v>
                </c:pt>
                <c:pt idx="14">
                  <c:v>20.48397601396423</c:v>
                </c:pt>
                <c:pt idx="15">
                  <c:v>17.36932343010246</c:v>
                </c:pt>
                <c:pt idx="16">
                  <c:v>19.22060317351249</c:v>
                </c:pt>
                <c:pt idx="17">
                  <c:v>20.48102100475122</c:v>
                </c:pt>
                <c:pt idx="18">
                  <c:v>20.06358930761903</c:v>
                </c:pt>
                <c:pt idx="19">
                  <c:v>21.43755105439694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sectores!$X$4</c:f>
              <c:strCache>
                <c:ptCount val="1"/>
                <c:pt idx="0">
                  <c:v>Social Services</c:v>
                </c:pt>
              </c:strCache>
            </c:strRef>
          </c:tx>
          <c:spPr>
            <a:ln w="12700"/>
          </c:spPr>
          <c:marker>
            <c:symbol val="diamond"/>
            <c:size val="7"/>
            <c:spPr>
              <a:noFill/>
            </c:spPr>
          </c:marker>
          <c:cat>
            <c:numRef>
              <c:f>sectores!$N$5:$N$24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sectores!$X$5:$X$24</c:f>
              <c:numCache>
                <c:formatCode>#,##0.00_);\(#,##0.00\)</c:formatCode>
                <c:ptCount val="20"/>
                <c:pt idx="0">
                  <c:v>13.52249551867343</c:v>
                </c:pt>
                <c:pt idx="1">
                  <c:v>8.153907470131031</c:v>
                </c:pt>
                <c:pt idx="2">
                  <c:v>8.142703466153762</c:v>
                </c:pt>
                <c:pt idx="3">
                  <c:v>9.430472051062128</c:v>
                </c:pt>
                <c:pt idx="4">
                  <c:v>9.793766002997411</c:v>
                </c:pt>
                <c:pt idx="5">
                  <c:v>11.22765815017293</c:v>
                </c:pt>
                <c:pt idx="6">
                  <c:v>13.24207596359704</c:v>
                </c:pt>
                <c:pt idx="7">
                  <c:v>15.18045813110145</c:v>
                </c:pt>
                <c:pt idx="8">
                  <c:v>16.28495229279148</c:v>
                </c:pt>
                <c:pt idx="9">
                  <c:v>16.16549060968459</c:v>
                </c:pt>
                <c:pt idx="10">
                  <c:v>16.72962079008483</c:v>
                </c:pt>
                <c:pt idx="11">
                  <c:v>18.53147918548943</c:v>
                </c:pt>
                <c:pt idx="12">
                  <c:v>19.43598343111173</c:v>
                </c:pt>
                <c:pt idx="13">
                  <c:v>20.37883514325408</c:v>
                </c:pt>
                <c:pt idx="14">
                  <c:v>21.16665256682715</c:v>
                </c:pt>
                <c:pt idx="15">
                  <c:v>18.40353895997223</c:v>
                </c:pt>
                <c:pt idx="16">
                  <c:v>20.66970982324011</c:v>
                </c:pt>
                <c:pt idx="17">
                  <c:v>21.97195140265928</c:v>
                </c:pt>
                <c:pt idx="18">
                  <c:v>21.76666572534411</c:v>
                </c:pt>
                <c:pt idx="19">
                  <c:v>23.45256775859949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2182728"/>
        <c:axId val="422026952"/>
      </c:lineChart>
      <c:catAx>
        <c:axId val="422182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2026952"/>
        <c:crosses val="autoZero"/>
        <c:auto val="1"/>
        <c:lblAlgn val="ctr"/>
        <c:lblOffset val="100"/>
        <c:noMultiLvlLbl val="0"/>
      </c:catAx>
      <c:valAx>
        <c:axId val="422026952"/>
        <c:scaling>
          <c:orientation val="minMax"/>
        </c:scaling>
        <c:delete val="0"/>
        <c:axPos val="l"/>
        <c:majorGridlines>
          <c:spPr>
            <a:ln>
              <a:prstDash val="sysDash"/>
            </a:ln>
          </c:spPr>
        </c:majorGridlines>
        <c:numFmt formatCode="#,##0.00_);\(#,##0.00\)" sourceLinked="1"/>
        <c:majorTickMark val="out"/>
        <c:minorTickMark val="none"/>
        <c:tickLblPos val="nextTo"/>
        <c:crossAx val="42218272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 b="0"/>
            </a:pPr>
            <a:r>
              <a:rPr lang="en-US" sz="1600" b="0"/>
              <a:t>Daily</a:t>
            </a:r>
            <a:r>
              <a:rPr lang="en-US" sz="1600" b="0" baseline="0"/>
              <a:t> Wage by Sector (1994=1)</a:t>
            </a:r>
            <a:endParaRPr lang="en-US" sz="1600" b="0"/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sectores!$AA$4</c:f>
              <c:strCache>
                <c:ptCount val="1"/>
                <c:pt idx="0">
                  <c:v>All Sectors</c:v>
                </c:pt>
              </c:strCache>
            </c:strRef>
          </c:tx>
          <c:cat>
            <c:numRef>
              <c:f>sectores!$Z$5:$Z$24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sectores!$AA$5:$AA$24</c:f>
              <c:numCache>
                <c:formatCode>#,##0.00_);\(#,##0.00\)</c:formatCode>
                <c:ptCount val="20"/>
                <c:pt idx="0">
                  <c:v>1.0</c:v>
                </c:pt>
                <c:pt idx="1">
                  <c:v>0.599157950778834</c:v>
                </c:pt>
                <c:pt idx="2">
                  <c:v>0.605570645257859</c:v>
                </c:pt>
                <c:pt idx="3">
                  <c:v>0.689477423093381</c:v>
                </c:pt>
                <c:pt idx="4">
                  <c:v>0.70519687016997</c:v>
                </c:pt>
                <c:pt idx="5">
                  <c:v>0.788879261119526</c:v>
                </c:pt>
                <c:pt idx="6">
                  <c:v>0.933311850793133</c:v>
                </c:pt>
                <c:pt idx="7">
                  <c:v>1.064803281686191</c:v>
                </c:pt>
                <c:pt idx="8">
                  <c:v>1.113731891688329</c:v>
                </c:pt>
                <c:pt idx="9">
                  <c:v>1.061857895042884</c:v>
                </c:pt>
                <c:pt idx="10">
                  <c:v>1.080682625537329</c:v>
                </c:pt>
                <c:pt idx="11">
                  <c:v>1.186118057739016</c:v>
                </c:pt>
                <c:pt idx="12">
                  <c:v>1.249071321920004</c:v>
                </c:pt>
                <c:pt idx="13">
                  <c:v>1.314128902706956</c:v>
                </c:pt>
                <c:pt idx="14">
                  <c:v>1.359145643582541</c:v>
                </c:pt>
                <c:pt idx="15">
                  <c:v>1.166375614661877</c:v>
                </c:pt>
                <c:pt idx="16">
                  <c:v>1.287908119531841</c:v>
                </c:pt>
                <c:pt idx="17">
                  <c:v>1.3656018493618</c:v>
                </c:pt>
                <c:pt idx="18">
                  <c:v>1.343739795411346</c:v>
                </c:pt>
                <c:pt idx="19">
                  <c:v>1.439394473512252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sectores!$AB$4</c:f>
              <c:strCache>
                <c:ptCount val="1"/>
                <c:pt idx="0">
                  <c:v>Agriculture</c:v>
                </c:pt>
              </c:strCache>
            </c:strRef>
          </c:tx>
          <c:spPr>
            <a:ln w="12700"/>
          </c:spPr>
          <c:marker>
            <c:symbol val="square"/>
            <c:size val="7"/>
            <c:spPr>
              <a:noFill/>
            </c:spPr>
          </c:marker>
          <c:cat>
            <c:numRef>
              <c:f>sectores!$Z$5:$Z$24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sectores!$AB$5:$AB$24</c:f>
              <c:numCache>
                <c:formatCode>#,##0.00_);\(#,##0.00\)</c:formatCode>
                <c:ptCount val="20"/>
                <c:pt idx="0">
                  <c:v>1.0</c:v>
                </c:pt>
                <c:pt idx="1">
                  <c:v>0.586068530114826</c:v>
                </c:pt>
                <c:pt idx="2">
                  <c:v>0.584605392330026</c:v>
                </c:pt>
                <c:pt idx="3">
                  <c:v>0.674521493466516</c:v>
                </c:pt>
                <c:pt idx="4">
                  <c:v>0.693606478661151</c:v>
                </c:pt>
                <c:pt idx="5">
                  <c:v>0.782529851029724</c:v>
                </c:pt>
                <c:pt idx="6">
                  <c:v>0.908280302442014</c:v>
                </c:pt>
                <c:pt idx="7">
                  <c:v>1.04403374317294</c:v>
                </c:pt>
                <c:pt idx="8">
                  <c:v>1.097540047670694</c:v>
                </c:pt>
                <c:pt idx="9">
                  <c:v>1.060159268054879</c:v>
                </c:pt>
                <c:pt idx="10">
                  <c:v>1.066263386395911</c:v>
                </c:pt>
                <c:pt idx="11">
                  <c:v>1.148041866335122</c:v>
                </c:pt>
                <c:pt idx="12">
                  <c:v>1.163323569085015</c:v>
                </c:pt>
                <c:pt idx="13">
                  <c:v>1.260803952145164</c:v>
                </c:pt>
                <c:pt idx="14">
                  <c:v>1.296860982471781</c:v>
                </c:pt>
                <c:pt idx="15">
                  <c:v>1.10762921572723</c:v>
                </c:pt>
                <c:pt idx="16">
                  <c:v>1.22481471715672</c:v>
                </c:pt>
                <c:pt idx="17">
                  <c:v>1.309340852581548</c:v>
                </c:pt>
                <c:pt idx="18">
                  <c:v>1.293109268756207</c:v>
                </c:pt>
                <c:pt idx="19">
                  <c:v>1.38751659652986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sectores!$AC$4</c:f>
              <c:strCache>
                <c:ptCount val="1"/>
                <c:pt idx="0">
                  <c:v>Mining</c:v>
                </c:pt>
              </c:strCache>
            </c:strRef>
          </c:tx>
          <c:spPr>
            <a:ln w="12700"/>
          </c:spPr>
          <c:marker>
            <c:symbol val="triangle"/>
            <c:size val="7"/>
            <c:spPr>
              <a:noFill/>
            </c:spPr>
          </c:marker>
          <c:cat>
            <c:numRef>
              <c:f>sectores!$Z$5:$Z$24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sectores!$AC$5:$AC$24</c:f>
              <c:numCache>
                <c:formatCode>#,##0.00_);\(#,##0.00\)</c:formatCode>
                <c:ptCount val="20"/>
                <c:pt idx="0">
                  <c:v>1.0</c:v>
                </c:pt>
                <c:pt idx="1">
                  <c:v>0.609083630642256</c:v>
                </c:pt>
                <c:pt idx="2">
                  <c:v>0.626717522135163</c:v>
                </c:pt>
                <c:pt idx="3">
                  <c:v>0.712993453973203</c:v>
                </c:pt>
                <c:pt idx="4">
                  <c:v>0.744675621877469</c:v>
                </c:pt>
                <c:pt idx="5">
                  <c:v>0.862003645188746</c:v>
                </c:pt>
                <c:pt idx="6">
                  <c:v>0.99472043403636</c:v>
                </c:pt>
                <c:pt idx="7">
                  <c:v>1.178205757397016</c:v>
                </c:pt>
                <c:pt idx="8">
                  <c:v>1.216267777827094</c:v>
                </c:pt>
                <c:pt idx="9">
                  <c:v>1.137652981493342</c:v>
                </c:pt>
                <c:pt idx="10">
                  <c:v>1.221292411660786</c:v>
                </c:pt>
                <c:pt idx="11">
                  <c:v>1.452441416893166</c:v>
                </c:pt>
                <c:pt idx="12">
                  <c:v>1.58648604705788</c:v>
                </c:pt>
                <c:pt idx="13">
                  <c:v>1.710668398621893</c:v>
                </c:pt>
                <c:pt idx="14">
                  <c:v>1.876431367459813</c:v>
                </c:pt>
                <c:pt idx="15">
                  <c:v>1.762824485311615</c:v>
                </c:pt>
                <c:pt idx="16">
                  <c:v>2.052690764731645</c:v>
                </c:pt>
                <c:pt idx="17">
                  <c:v>2.184253933205198</c:v>
                </c:pt>
                <c:pt idx="18">
                  <c:v>2.211632106596106</c:v>
                </c:pt>
                <c:pt idx="19">
                  <c:v>2.455712274408178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sectores!$AD$4</c:f>
              <c:strCache>
                <c:ptCount val="1"/>
                <c:pt idx="0">
                  <c:v>Manufacturing</c:v>
                </c:pt>
              </c:strCache>
            </c:strRef>
          </c:tx>
          <c:cat>
            <c:numRef>
              <c:f>sectores!$Z$5:$Z$24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sectores!$AD$5:$AD$24</c:f>
              <c:numCache>
                <c:formatCode>#,##0.00_);\(#,##0.00\)</c:formatCode>
                <c:ptCount val="20"/>
                <c:pt idx="0">
                  <c:v>1.0</c:v>
                </c:pt>
                <c:pt idx="1">
                  <c:v>0.603101391492611</c:v>
                </c:pt>
                <c:pt idx="2">
                  <c:v>0.610547537477294</c:v>
                </c:pt>
                <c:pt idx="3">
                  <c:v>0.691372212647627</c:v>
                </c:pt>
                <c:pt idx="4">
                  <c:v>0.706987585526157</c:v>
                </c:pt>
                <c:pt idx="5">
                  <c:v>0.797761638991229</c:v>
                </c:pt>
                <c:pt idx="6">
                  <c:v>0.951210457338564</c:v>
                </c:pt>
                <c:pt idx="7">
                  <c:v>1.098581763487968</c:v>
                </c:pt>
                <c:pt idx="8">
                  <c:v>1.160075115713509</c:v>
                </c:pt>
                <c:pt idx="9">
                  <c:v>1.107023893283447</c:v>
                </c:pt>
                <c:pt idx="10">
                  <c:v>1.137509828770619</c:v>
                </c:pt>
                <c:pt idx="11">
                  <c:v>1.249767043803819</c:v>
                </c:pt>
                <c:pt idx="12">
                  <c:v>1.322179827206987</c:v>
                </c:pt>
                <c:pt idx="13">
                  <c:v>1.39831853663443</c:v>
                </c:pt>
                <c:pt idx="14">
                  <c:v>1.462066529739697</c:v>
                </c:pt>
                <c:pt idx="15">
                  <c:v>1.263553623874613</c:v>
                </c:pt>
                <c:pt idx="16">
                  <c:v>1.396005010032525</c:v>
                </c:pt>
                <c:pt idx="17">
                  <c:v>1.475064605308866</c:v>
                </c:pt>
                <c:pt idx="18">
                  <c:v>1.451499332817857</c:v>
                </c:pt>
                <c:pt idx="19">
                  <c:v>1.557020107782246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sectores!$AE$4</c:f>
              <c:strCache>
                <c:ptCount val="1"/>
                <c:pt idx="0">
                  <c:v>Construction</c:v>
                </c:pt>
              </c:strCache>
            </c:strRef>
          </c:tx>
          <c:spPr>
            <a:ln w="12700"/>
          </c:spPr>
          <c:marker>
            <c:symbol val="star"/>
            <c:size val="7"/>
            <c:spPr>
              <a:noFill/>
            </c:spPr>
          </c:marker>
          <c:cat>
            <c:numRef>
              <c:f>sectores!$Z$5:$Z$24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sectores!$AE$5:$AE$24</c:f>
              <c:numCache>
                <c:formatCode>#,##0.00_);\(#,##0.00\)</c:formatCode>
                <c:ptCount val="20"/>
                <c:pt idx="0">
                  <c:v>1.0</c:v>
                </c:pt>
                <c:pt idx="1">
                  <c:v>0.570068271833779</c:v>
                </c:pt>
                <c:pt idx="2">
                  <c:v>0.536863006572871</c:v>
                </c:pt>
                <c:pt idx="3">
                  <c:v>0.603527240604494</c:v>
                </c:pt>
                <c:pt idx="4">
                  <c:v>0.640459805537167</c:v>
                </c:pt>
                <c:pt idx="5">
                  <c:v>0.72818334784862</c:v>
                </c:pt>
                <c:pt idx="6">
                  <c:v>0.870516390735971</c:v>
                </c:pt>
                <c:pt idx="7">
                  <c:v>0.995514262265606</c:v>
                </c:pt>
                <c:pt idx="8">
                  <c:v>1.046846296441419</c:v>
                </c:pt>
                <c:pt idx="9">
                  <c:v>1.026216298217069</c:v>
                </c:pt>
                <c:pt idx="10">
                  <c:v>0.996220743443913</c:v>
                </c:pt>
                <c:pt idx="11">
                  <c:v>1.117935288002525</c:v>
                </c:pt>
                <c:pt idx="12">
                  <c:v>1.20135007462467</c:v>
                </c:pt>
                <c:pt idx="13">
                  <c:v>1.275610922602442</c:v>
                </c:pt>
                <c:pt idx="14">
                  <c:v>1.320237959507624</c:v>
                </c:pt>
                <c:pt idx="15">
                  <c:v>1.122644773399985</c:v>
                </c:pt>
                <c:pt idx="16">
                  <c:v>1.230142788138593</c:v>
                </c:pt>
                <c:pt idx="17">
                  <c:v>1.292244609868708</c:v>
                </c:pt>
                <c:pt idx="18">
                  <c:v>1.26596621682011</c:v>
                </c:pt>
                <c:pt idx="19">
                  <c:v>1.337839417919831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sectores!$AF$4</c:f>
              <c:strCache>
                <c:ptCount val="1"/>
                <c:pt idx="0">
                  <c:v>Utilities</c:v>
                </c:pt>
              </c:strCache>
            </c:strRef>
          </c:tx>
          <c:spPr>
            <a:ln w="12700"/>
          </c:spPr>
          <c:marker>
            <c:symbol val="circle"/>
            <c:size val="7"/>
            <c:spPr>
              <a:noFill/>
            </c:spPr>
          </c:marker>
          <c:cat>
            <c:numRef>
              <c:f>sectores!$Z$5:$Z$24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sectores!$AF$5:$AF$24</c:f>
              <c:numCache>
                <c:formatCode>#,##0.00_);\(#,##0.00\)</c:formatCode>
                <c:ptCount val="20"/>
                <c:pt idx="0">
                  <c:v>1.0</c:v>
                </c:pt>
                <c:pt idx="1">
                  <c:v>0.617023826382673</c:v>
                </c:pt>
                <c:pt idx="2">
                  <c:v>0.641474045993072</c:v>
                </c:pt>
                <c:pt idx="3">
                  <c:v>0.742171120642988</c:v>
                </c:pt>
                <c:pt idx="4">
                  <c:v>0.759569496445324</c:v>
                </c:pt>
                <c:pt idx="5">
                  <c:v>0.867634969990993</c:v>
                </c:pt>
                <c:pt idx="6">
                  <c:v>1.055494356063153</c:v>
                </c:pt>
                <c:pt idx="7">
                  <c:v>1.254701294248396</c:v>
                </c:pt>
                <c:pt idx="8">
                  <c:v>1.362000878205497</c:v>
                </c:pt>
                <c:pt idx="9">
                  <c:v>1.333184857753946</c:v>
                </c:pt>
                <c:pt idx="10">
                  <c:v>1.392057296301259</c:v>
                </c:pt>
                <c:pt idx="11">
                  <c:v>1.545035817310895</c:v>
                </c:pt>
                <c:pt idx="12">
                  <c:v>1.657289300998688</c:v>
                </c:pt>
                <c:pt idx="13">
                  <c:v>1.784224591672032</c:v>
                </c:pt>
                <c:pt idx="14">
                  <c:v>1.857357240971567</c:v>
                </c:pt>
                <c:pt idx="15">
                  <c:v>1.605886106038707</c:v>
                </c:pt>
                <c:pt idx="16">
                  <c:v>1.795234989227684</c:v>
                </c:pt>
                <c:pt idx="17">
                  <c:v>1.985292184528514</c:v>
                </c:pt>
                <c:pt idx="18">
                  <c:v>2.012153987764538</c:v>
                </c:pt>
                <c:pt idx="19">
                  <c:v>2.211088530935719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sectores!$AG$4</c:f>
              <c:strCache>
                <c:ptCount val="1"/>
                <c:pt idx="0">
                  <c:v>Commerce</c:v>
                </c:pt>
              </c:strCache>
            </c:strRef>
          </c:tx>
          <c:spPr>
            <a:ln w="12700"/>
          </c:spPr>
          <c:marker>
            <c:symbol val="plus"/>
            <c:size val="7"/>
            <c:spPr>
              <a:noFill/>
            </c:spPr>
          </c:marker>
          <c:cat>
            <c:numRef>
              <c:f>sectores!$Z$5:$Z$24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sectores!$AG$5:$AG$24</c:f>
              <c:numCache>
                <c:formatCode>#,##0.00_);\(#,##0.00\)</c:formatCode>
                <c:ptCount val="20"/>
                <c:pt idx="0">
                  <c:v>1.0</c:v>
                </c:pt>
                <c:pt idx="1">
                  <c:v>0.588449380023019</c:v>
                </c:pt>
                <c:pt idx="2">
                  <c:v>0.59605187263943</c:v>
                </c:pt>
                <c:pt idx="3">
                  <c:v>0.682487176341872</c:v>
                </c:pt>
                <c:pt idx="4">
                  <c:v>0.703221264769039</c:v>
                </c:pt>
                <c:pt idx="5">
                  <c:v>0.777741060699425</c:v>
                </c:pt>
                <c:pt idx="6">
                  <c:v>0.916715923615065</c:v>
                </c:pt>
                <c:pt idx="7">
                  <c:v>1.04078133257125</c:v>
                </c:pt>
                <c:pt idx="8">
                  <c:v>1.083863717864225</c:v>
                </c:pt>
                <c:pt idx="9">
                  <c:v>1.024906973734006</c:v>
                </c:pt>
                <c:pt idx="10">
                  <c:v>1.057409638340223</c:v>
                </c:pt>
                <c:pt idx="11">
                  <c:v>1.16930434425496</c:v>
                </c:pt>
                <c:pt idx="12">
                  <c:v>1.241314011395316</c:v>
                </c:pt>
                <c:pt idx="13">
                  <c:v>1.305195704179586</c:v>
                </c:pt>
                <c:pt idx="14">
                  <c:v>1.346645671155328</c:v>
                </c:pt>
                <c:pt idx="15">
                  <c:v>1.154157750892477</c:v>
                </c:pt>
                <c:pt idx="16">
                  <c:v>1.277639425859457</c:v>
                </c:pt>
                <c:pt idx="17">
                  <c:v>1.349300123774494</c:v>
                </c:pt>
                <c:pt idx="18">
                  <c:v>1.331633197241272</c:v>
                </c:pt>
                <c:pt idx="19">
                  <c:v>1.425578534623947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sectores!$AH$4</c:f>
              <c:strCache>
                <c:ptCount val="1"/>
                <c:pt idx="0">
                  <c:v>Transport and Telecomm.</c:v>
                </c:pt>
              </c:strCache>
            </c:strRef>
          </c:tx>
          <c:spPr>
            <a:ln w="12700"/>
          </c:spPr>
          <c:cat>
            <c:numRef>
              <c:f>sectores!$Z$5:$Z$24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sectores!$AH$5:$AH$24</c:f>
              <c:numCache>
                <c:formatCode>#,##0.00_);\(#,##0.00\)</c:formatCode>
                <c:ptCount val="20"/>
                <c:pt idx="0">
                  <c:v>1.0</c:v>
                </c:pt>
                <c:pt idx="1">
                  <c:v>0.593071718057702</c:v>
                </c:pt>
                <c:pt idx="2">
                  <c:v>0.622651881325917</c:v>
                </c:pt>
                <c:pt idx="3">
                  <c:v>0.724871881629217</c:v>
                </c:pt>
                <c:pt idx="4">
                  <c:v>0.735295230830686</c:v>
                </c:pt>
                <c:pt idx="5">
                  <c:v>0.828028059011663</c:v>
                </c:pt>
                <c:pt idx="6">
                  <c:v>0.964733138210381</c:v>
                </c:pt>
                <c:pt idx="7">
                  <c:v>1.078300292316981</c:v>
                </c:pt>
                <c:pt idx="8">
                  <c:v>1.111897442510832</c:v>
                </c:pt>
                <c:pt idx="9">
                  <c:v>1.064705252242238</c:v>
                </c:pt>
                <c:pt idx="10">
                  <c:v>1.103521070405043</c:v>
                </c:pt>
                <c:pt idx="11">
                  <c:v>1.203354262815124</c:v>
                </c:pt>
                <c:pt idx="12">
                  <c:v>1.257509911755332</c:v>
                </c:pt>
                <c:pt idx="13">
                  <c:v>1.303449874131086</c:v>
                </c:pt>
                <c:pt idx="14">
                  <c:v>1.330065032358084</c:v>
                </c:pt>
                <c:pt idx="15">
                  <c:v>1.139056984348998</c:v>
                </c:pt>
                <c:pt idx="16">
                  <c:v>1.254877269784862</c:v>
                </c:pt>
                <c:pt idx="17">
                  <c:v>1.31938078707347</c:v>
                </c:pt>
                <c:pt idx="18">
                  <c:v>1.286513470360858</c:v>
                </c:pt>
                <c:pt idx="19">
                  <c:v>1.367488085295918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sectores!$AI$4</c:f>
              <c:strCache>
                <c:ptCount val="1"/>
                <c:pt idx="0">
                  <c:v>Personal Serv.</c:v>
                </c:pt>
              </c:strCache>
            </c:strRef>
          </c:tx>
          <c:spPr>
            <a:ln w="12700"/>
          </c:spPr>
          <c:marker>
            <c:symbol val="dash"/>
            <c:size val="7"/>
            <c:spPr>
              <a:noFill/>
            </c:spPr>
          </c:marker>
          <c:cat>
            <c:numRef>
              <c:f>sectores!$Z$5:$Z$24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sectores!$AI$5:$AI$24</c:f>
              <c:numCache>
                <c:formatCode>#,##0.00_);\(#,##0.00\)</c:formatCode>
                <c:ptCount val="20"/>
                <c:pt idx="0">
                  <c:v>1.0</c:v>
                </c:pt>
                <c:pt idx="1">
                  <c:v>0.600241754959181</c:v>
                </c:pt>
                <c:pt idx="2">
                  <c:v>0.601400750477205</c:v>
                </c:pt>
                <c:pt idx="3">
                  <c:v>0.682009689337838</c:v>
                </c:pt>
                <c:pt idx="4">
                  <c:v>0.690872474654733</c:v>
                </c:pt>
                <c:pt idx="5">
                  <c:v>0.759445515601064</c:v>
                </c:pt>
                <c:pt idx="6">
                  <c:v>0.888540486630581</c:v>
                </c:pt>
                <c:pt idx="7">
                  <c:v>0.996601763604809</c:v>
                </c:pt>
                <c:pt idx="8">
                  <c:v>1.024824851765018</c:v>
                </c:pt>
                <c:pt idx="9">
                  <c:v>0.962446592435206</c:v>
                </c:pt>
                <c:pt idx="10">
                  <c:v>0.994668408830913</c:v>
                </c:pt>
                <c:pt idx="11">
                  <c:v>1.081196711484446</c:v>
                </c:pt>
                <c:pt idx="12">
                  <c:v>1.13352112167946</c:v>
                </c:pt>
                <c:pt idx="13">
                  <c:v>1.184166994068442</c:v>
                </c:pt>
                <c:pt idx="14">
                  <c:v>1.214400295877936</c:v>
                </c:pt>
                <c:pt idx="15">
                  <c:v>1.029746934791194</c:v>
                </c:pt>
                <c:pt idx="16">
                  <c:v>1.139500757321416</c:v>
                </c:pt>
                <c:pt idx="17">
                  <c:v>1.214225107034708</c:v>
                </c:pt>
                <c:pt idx="18">
                  <c:v>1.189477510368876</c:v>
                </c:pt>
                <c:pt idx="19">
                  <c:v>1.270933354228222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sectores!$AJ$4</c:f>
              <c:strCache>
                <c:ptCount val="1"/>
                <c:pt idx="0">
                  <c:v>Social Services</c:v>
                </c:pt>
              </c:strCache>
            </c:strRef>
          </c:tx>
          <c:spPr>
            <a:ln w="12700"/>
          </c:spPr>
          <c:marker>
            <c:symbol val="diamond"/>
            <c:size val="7"/>
            <c:spPr>
              <a:noFill/>
            </c:spPr>
          </c:marker>
          <c:cat>
            <c:numRef>
              <c:f>sectores!$Z$5:$Z$24</c:f>
              <c:numCache>
                <c:formatCode>General</c:formatCode>
                <c:ptCount val="20"/>
                <c:pt idx="0">
                  <c:v>1994.0</c:v>
                </c:pt>
                <c:pt idx="1">
                  <c:v>1995.0</c:v>
                </c:pt>
                <c:pt idx="2">
                  <c:v>1996.0</c:v>
                </c:pt>
                <c:pt idx="3">
                  <c:v>1997.0</c:v>
                </c:pt>
                <c:pt idx="4">
                  <c:v>1998.0</c:v>
                </c:pt>
                <c:pt idx="5">
                  <c:v>1999.0</c:v>
                </c:pt>
                <c:pt idx="6">
                  <c:v>2000.0</c:v>
                </c:pt>
                <c:pt idx="7">
                  <c:v>2001.0</c:v>
                </c:pt>
                <c:pt idx="8">
                  <c:v>2002.0</c:v>
                </c:pt>
                <c:pt idx="9">
                  <c:v>2003.0</c:v>
                </c:pt>
                <c:pt idx="10">
                  <c:v>2004.0</c:v>
                </c:pt>
                <c:pt idx="11">
                  <c:v>2005.0</c:v>
                </c:pt>
                <c:pt idx="12">
                  <c:v>2006.0</c:v>
                </c:pt>
                <c:pt idx="13">
                  <c:v>2007.0</c:v>
                </c:pt>
                <c:pt idx="14">
                  <c:v>2008.0</c:v>
                </c:pt>
                <c:pt idx="15">
                  <c:v>2009.0</c:v>
                </c:pt>
                <c:pt idx="16">
                  <c:v>2010.0</c:v>
                </c:pt>
                <c:pt idx="17">
                  <c:v>2011.0</c:v>
                </c:pt>
                <c:pt idx="18">
                  <c:v>2012.0</c:v>
                </c:pt>
                <c:pt idx="19">
                  <c:v>2013.0</c:v>
                </c:pt>
              </c:numCache>
            </c:numRef>
          </c:cat>
          <c:val>
            <c:numRef>
              <c:f>sectores!$AJ$5:$AJ$24</c:f>
              <c:numCache>
                <c:formatCode>#,##0.00_);\(#,##0.00\)</c:formatCode>
                <c:ptCount val="20"/>
                <c:pt idx="0">
                  <c:v>1.0</c:v>
                </c:pt>
                <c:pt idx="1">
                  <c:v>0.602988365488543</c:v>
                </c:pt>
                <c:pt idx="2">
                  <c:v>0.602159819902279</c:v>
                </c:pt>
                <c:pt idx="3">
                  <c:v>0.697391397766739</c:v>
                </c:pt>
                <c:pt idx="4">
                  <c:v>0.72425729329864</c:v>
                </c:pt>
                <c:pt idx="5">
                  <c:v>0.830294832390108</c:v>
                </c:pt>
                <c:pt idx="6">
                  <c:v>0.979262736327836</c:v>
                </c:pt>
                <c:pt idx="7">
                  <c:v>1.12260773983164</c:v>
                </c:pt>
                <c:pt idx="8">
                  <c:v>1.20428601882717</c:v>
                </c:pt>
                <c:pt idx="9">
                  <c:v>1.195451726152277</c:v>
                </c:pt>
                <c:pt idx="10">
                  <c:v>1.237169630929633</c:v>
                </c:pt>
                <c:pt idx="11">
                  <c:v>1.370418585822344</c:v>
                </c:pt>
                <c:pt idx="12">
                  <c:v>1.437307441091201</c:v>
                </c:pt>
                <c:pt idx="13">
                  <c:v>1.507032123997573</c:v>
                </c:pt>
                <c:pt idx="14">
                  <c:v>1.56529188991764</c:v>
                </c:pt>
                <c:pt idx="15">
                  <c:v>1.360957297753103</c:v>
                </c:pt>
                <c:pt idx="16">
                  <c:v>1.528542553014492</c:v>
                </c:pt>
                <c:pt idx="17">
                  <c:v>1.624844421084692</c:v>
                </c:pt>
                <c:pt idx="18">
                  <c:v>1.609663371327147</c:v>
                </c:pt>
                <c:pt idx="19">
                  <c:v>1.734337254999528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9897912"/>
        <c:axId val="489902936"/>
      </c:lineChart>
      <c:catAx>
        <c:axId val="489897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89902936"/>
        <c:crosses val="autoZero"/>
        <c:auto val="1"/>
        <c:lblAlgn val="ctr"/>
        <c:lblOffset val="100"/>
        <c:noMultiLvlLbl val="0"/>
      </c:catAx>
      <c:valAx>
        <c:axId val="489902936"/>
        <c:scaling>
          <c:orientation val="minMax"/>
        </c:scaling>
        <c:delete val="0"/>
        <c:axPos val="l"/>
        <c:majorGridlines>
          <c:spPr>
            <a:ln>
              <a:prstDash val="sysDash"/>
            </a:ln>
          </c:spPr>
        </c:majorGridlines>
        <c:numFmt formatCode="#,##0.00_);\(#,##0.00\)" sourceLinked="1"/>
        <c:majorTickMark val="out"/>
        <c:minorTickMark val="none"/>
        <c:tickLblPos val="nextTo"/>
        <c:crossAx val="48989791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0"/>
            </a:pPr>
            <a:r>
              <a:rPr lang="en-US" sz="1600" b="0" dirty="0"/>
              <a:t>"Exporting</a:t>
            </a:r>
            <a:r>
              <a:rPr lang="en-US" sz="1600" b="0" baseline="0" dirty="0"/>
              <a:t> </a:t>
            </a:r>
            <a:r>
              <a:rPr lang="en-US" sz="1600" b="0" baseline="0" dirty="0" err="1" smtClean="0"/>
              <a:t>Maquila</a:t>
            </a:r>
            <a:r>
              <a:rPr lang="en-US" sz="1600" b="0" baseline="0" dirty="0"/>
              <a:t>": </a:t>
            </a:r>
          </a:p>
          <a:p>
            <a:pPr>
              <a:defRPr sz="1600" b="0"/>
            </a:pPr>
            <a:r>
              <a:rPr lang="en-US" sz="1600" b="0" baseline="0" dirty="0"/>
              <a:t>Monthly </a:t>
            </a:r>
            <a:r>
              <a:rPr lang="en-US" sz="1600" b="0" baseline="0" dirty="0" smtClean="0"/>
              <a:t>Remunerations </a:t>
            </a:r>
            <a:r>
              <a:rPr lang="en-US" sz="1600" b="0" baseline="0" dirty="0"/>
              <a:t>by Worker (USD)</a:t>
            </a:r>
            <a:endParaRPr lang="en-US" sz="1600" b="0" dirty="0"/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2"/>
          <c:order val="0"/>
          <c:tx>
            <c:strRef>
              <c:f>maquila_export!$D$3</c:f>
              <c:strCache>
                <c:ptCount val="1"/>
                <c:pt idx="0">
                  <c:v>Remuneracion por persona mensual en USD</c:v>
                </c:pt>
              </c:strCache>
            </c:strRef>
          </c:tx>
          <c:spPr>
            <a:ln w="15875">
              <a:solidFill>
                <a:schemeClr val="tx1"/>
              </a:solidFill>
            </a:ln>
          </c:spPr>
          <c:marker>
            <c:symbol val="triangle"/>
            <c:size val="7"/>
            <c:spPr>
              <a:noFill/>
              <a:ln>
                <a:solidFill>
                  <a:schemeClr val="tx1"/>
                </a:solidFill>
              </a:ln>
            </c:spPr>
          </c:marker>
          <c:cat>
            <c:numRef>
              <c:f>maquila_export!$A$4:$A$29</c:f>
              <c:numCache>
                <c:formatCode>General</c:formatCode>
                <c:ptCount val="26"/>
                <c:pt idx="0">
                  <c:v>1980.0</c:v>
                </c:pt>
                <c:pt idx="1">
                  <c:v>1981.0</c:v>
                </c:pt>
                <c:pt idx="2">
                  <c:v>1982.0</c:v>
                </c:pt>
                <c:pt idx="3">
                  <c:v>1983.0</c:v>
                </c:pt>
                <c:pt idx="4">
                  <c:v>1984.0</c:v>
                </c:pt>
                <c:pt idx="5">
                  <c:v>1985.0</c:v>
                </c:pt>
                <c:pt idx="6">
                  <c:v>1986.0</c:v>
                </c:pt>
                <c:pt idx="7">
                  <c:v>1987.0</c:v>
                </c:pt>
                <c:pt idx="8">
                  <c:v>1988.0</c:v>
                </c:pt>
                <c:pt idx="9">
                  <c:v>1989.0</c:v>
                </c:pt>
                <c:pt idx="10">
                  <c:v>1990.0</c:v>
                </c:pt>
                <c:pt idx="11">
                  <c:v>1991.0</c:v>
                </c:pt>
                <c:pt idx="12">
                  <c:v>1992.0</c:v>
                </c:pt>
                <c:pt idx="13">
                  <c:v>1993.0</c:v>
                </c:pt>
                <c:pt idx="14">
                  <c:v>1994.0</c:v>
                </c:pt>
                <c:pt idx="15">
                  <c:v>1995.0</c:v>
                </c:pt>
                <c:pt idx="16">
                  <c:v>1996.0</c:v>
                </c:pt>
                <c:pt idx="17">
                  <c:v>1997.0</c:v>
                </c:pt>
                <c:pt idx="18">
                  <c:v>1998.0</c:v>
                </c:pt>
                <c:pt idx="19">
                  <c:v>1999.0</c:v>
                </c:pt>
                <c:pt idx="20">
                  <c:v>2000.0</c:v>
                </c:pt>
                <c:pt idx="21">
                  <c:v>2001.0</c:v>
                </c:pt>
                <c:pt idx="22">
                  <c:v>2002.0</c:v>
                </c:pt>
                <c:pt idx="23">
                  <c:v>2003.0</c:v>
                </c:pt>
                <c:pt idx="24">
                  <c:v>2004.0</c:v>
                </c:pt>
                <c:pt idx="25">
                  <c:v>2005.0</c:v>
                </c:pt>
              </c:numCache>
            </c:numRef>
          </c:cat>
          <c:val>
            <c:numRef>
              <c:f>maquila_export!$D$4:$D$29</c:f>
              <c:numCache>
                <c:formatCode>General</c:formatCode>
                <c:ptCount val="26"/>
                <c:pt idx="0">
                  <c:v>318.9232596657353</c:v>
                </c:pt>
                <c:pt idx="1">
                  <c:v>379.9256335275209</c:v>
                </c:pt>
                <c:pt idx="2">
                  <c:v>311.3601838660674</c:v>
                </c:pt>
                <c:pt idx="3">
                  <c:v>212.9226404714086</c:v>
                </c:pt>
                <c:pt idx="4">
                  <c:v>248.5026341619759</c:v>
                </c:pt>
                <c:pt idx="5">
                  <c:v>259.7090126811594</c:v>
                </c:pt>
                <c:pt idx="6">
                  <c:v>196.7194085649213</c:v>
                </c:pt>
                <c:pt idx="7">
                  <c:v>200.371495120441</c:v>
                </c:pt>
                <c:pt idx="8">
                  <c:v>254.7247685316748</c:v>
                </c:pt>
                <c:pt idx="9">
                  <c:v>299.2518471115248</c:v>
                </c:pt>
                <c:pt idx="10">
                  <c:v>338.2768978516662</c:v>
                </c:pt>
                <c:pt idx="11">
                  <c:v>379.5896882863452</c:v>
                </c:pt>
                <c:pt idx="12">
                  <c:v>435.0442358878224</c:v>
                </c:pt>
                <c:pt idx="13">
                  <c:v>473.6585779801282</c:v>
                </c:pt>
                <c:pt idx="14">
                  <c:v>487.7419199923161</c:v>
                </c:pt>
                <c:pt idx="15">
                  <c:v>324.7169744378438</c:v>
                </c:pt>
                <c:pt idx="16">
                  <c:v>349.9219857026858</c:v>
                </c:pt>
                <c:pt idx="17">
                  <c:v>411.8942633764532</c:v>
                </c:pt>
                <c:pt idx="18">
                  <c:v>430.3130356230634</c:v>
                </c:pt>
                <c:pt idx="19">
                  <c:v>491.6036877645989</c:v>
                </c:pt>
                <c:pt idx="20">
                  <c:v>566.2754640529356</c:v>
                </c:pt>
                <c:pt idx="21">
                  <c:v>662.0370293141784</c:v>
                </c:pt>
                <c:pt idx="22">
                  <c:v>712.5406900054048</c:v>
                </c:pt>
                <c:pt idx="23">
                  <c:v>666.3022959123626</c:v>
                </c:pt>
                <c:pt idx="24">
                  <c:v>665.3129847654743</c:v>
                </c:pt>
                <c:pt idx="25">
                  <c:v>719.1063698180064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71672"/>
        <c:axId val="489911288"/>
      </c:lineChart>
      <c:catAx>
        <c:axId val="4371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89911288"/>
        <c:crosses val="autoZero"/>
        <c:auto val="1"/>
        <c:lblAlgn val="ctr"/>
        <c:lblOffset val="100"/>
        <c:noMultiLvlLbl val="0"/>
      </c:catAx>
      <c:valAx>
        <c:axId val="489911288"/>
        <c:scaling>
          <c:orientation val="minMax"/>
        </c:scaling>
        <c:delete val="0"/>
        <c:axPos val="l"/>
        <c:majorGridlines>
          <c:spPr>
            <a:ln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crossAx val="43716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Direct</a:t>
            </a:r>
            <a:r>
              <a:rPr lang="en-US" baseline="0"/>
              <a:t> Positive</a:t>
            </a:r>
            <a:r>
              <a:rPr lang="en-US"/>
              <a:t> Effect of China on LAC's Agricultural Exports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agri_graph!$C$1</c:f>
              <c:strCache>
                <c:ptCount val="1"/>
                <c:pt idx="0">
                  <c:v>Direct Effect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4"/>
            <c:invertIfNegative val="0"/>
            <c:bubble3D val="0"/>
            <c:spPr>
              <a:solidFill>
                <a:srgbClr val="92D050"/>
              </a:solidFill>
            </c:spPr>
          </c:dPt>
          <c:cat>
            <c:strRef>
              <c:f>agri_graph!$A$2:$A$31</c:f>
              <c:strCache>
                <c:ptCount val="30"/>
                <c:pt idx="0">
                  <c:v>Paraguay</c:v>
                </c:pt>
                <c:pt idx="1">
                  <c:v>Argentina</c:v>
                </c:pt>
                <c:pt idx="2">
                  <c:v>Guyana</c:v>
                </c:pt>
                <c:pt idx="3">
                  <c:v>Brazil</c:v>
                </c:pt>
                <c:pt idx="4">
                  <c:v>Uruguay</c:v>
                </c:pt>
                <c:pt idx="5">
                  <c:v>Bolivia</c:v>
                </c:pt>
                <c:pt idx="6">
                  <c:v>LAC</c:v>
                </c:pt>
                <c:pt idx="7">
                  <c:v>Cuba</c:v>
                </c:pt>
                <c:pt idx="8">
                  <c:v>Nicaragua</c:v>
                </c:pt>
                <c:pt idx="9">
                  <c:v>Venezuela</c:v>
                </c:pt>
                <c:pt idx="10">
                  <c:v>St. Kitts and Nevis</c:v>
                </c:pt>
                <c:pt idx="11">
                  <c:v>Dominican Republic</c:v>
                </c:pt>
                <c:pt idx="12">
                  <c:v>Suriname</c:v>
                </c:pt>
                <c:pt idx="13">
                  <c:v>Jamaica</c:v>
                </c:pt>
                <c:pt idx="14">
                  <c:v>Mexico</c:v>
                </c:pt>
                <c:pt idx="15">
                  <c:v>Chile</c:v>
                </c:pt>
                <c:pt idx="16">
                  <c:v>Guatemala</c:v>
                </c:pt>
                <c:pt idx="17">
                  <c:v>Peru</c:v>
                </c:pt>
                <c:pt idx="18">
                  <c:v>Belize</c:v>
                </c:pt>
                <c:pt idx="19">
                  <c:v>Costa Rica</c:v>
                </c:pt>
                <c:pt idx="20">
                  <c:v>El Salvador</c:v>
                </c:pt>
                <c:pt idx="21">
                  <c:v>St. Vincent and the Grenadines</c:v>
                </c:pt>
                <c:pt idx="22">
                  <c:v>Haiti</c:v>
                </c:pt>
                <c:pt idx="23">
                  <c:v>Panama</c:v>
                </c:pt>
                <c:pt idx="24">
                  <c:v>Honduras</c:v>
                </c:pt>
                <c:pt idx="25">
                  <c:v>Dominica</c:v>
                </c:pt>
                <c:pt idx="26">
                  <c:v>Grenada</c:v>
                </c:pt>
                <c:pt idx="27">
                  <c:v>Ecuador</c:v>
                </c:pt>
                <c:pt idx="28">
                  <c:v>St. Lucia</c:v>
                </c:pt>
                <c:pt idx="29">
                  <c:v>Colombia</c:v>
                </c:pt>
              </c:strCache>
            </c:strRef>
          </c:cat>
          <c:val>
            <c:numRef>
              <c:f>agri_graph!$C$2:$C$31</c:f>
              <c:numCache>
                <c:formatCode>General</c:formatCode>
                <c:ptCount val="30"/>
                <c:pt idx="0">
                  <c:v>0.1403644</c:v>
                </c:pt>
                <c:pt idx="1">
                  <c:v>0.1172639</c:v>
                </c:pt>
                <c:pt idx="2">
                  <c:v>0.1084012</c:v>
                </c:pt>
                <c:pt idx="3">
                  <c:v>0.1038247</c:v>
                </c:pt>
                <c:pt idx="4">
                  <c:v>0.0886124</c:v>
                </c:pt>
                <c:pt idx="5">
                  <c:v>0.0732662</c:v>
                </c:pt>
                <c:pt idx="6">
                  <c:v>0.0640811</c:v>
                </c:pt>
                <c:pt idx="7">
                  <c:v>0.0582144</c:v>
                </c:pt>
                <c:pt idx="8">
                  <c:v>0.0582113</c:v>
                </c:pt>
                <c:pt idx="9">
                  <c:v>0.0542577</c:v>
                </c:pt>
                <c:pt idx="10">
                  <c:v>0.0518371</c:v>
                </c:pt>
                <c:pt idx="11">
                  <c:v>0.0470455</c:v>
                </c:pt>
                <c:pt idx="12">
                  <c:v>0.0403095</c:v>
                </c:pt>
                <c:pt idx="13">
                  <c:v>0.0374355</c:v>
                </c:pt>
                <c:pt idx="14">
                  <c:v>0.0306099</c:v>
                </c:pt>
                <c:pt idx="15">
                  <c:v>0.0301669</c:v>
                </c:pt>
                <c:pt idx="16">
                  <c:v>0.0300586</c:v>
                </c:pt>
                <c:pt idx="17">
                  <c:v>0.0275988</c:v>
                </c:pt>
                <c:pt idx="18">
                  <c:v>0.0262345</c:v>
                </c:pt>
                <c:pt idx="19">
                  <c:v>0.0249028</c:v>
                </c:pt>
                <c:pt idx="20">
                  <c:v>0.0247004</c:v>
                </c:pt>
                <c:pt idx="21">
                  <c:v>0.0245262</c:v>
                </c:pt>
                <c:pt idx="22">
                  <c:v>0.0214819</c:v>
                </c:pt>
                <c:pt idx="23">
                  <c:v>0.0214468</c:v>
                </c:pt>
                <c:pt idx="24">
                  <c:v>0.0196539</c:v>
                </c:pt>
                <c:pt idx="25">
                  <c:v>0.0189899</c:v>
                </c:pt>
                <c:pt idx="26">
                  <c:v>0.017728</c:v>
                </c:pt>
                <c:pt idx="27">
                  <c:v>0.0177053</c:v>
                </c:pt>
                <c:pt idx="28">
                  <c:v>0.0142097</c:v>
                </c:pt>
                <c:pt idx="29">
                  <c:v>0.0141285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26344408"/>
        <c:axId val="526340440"/>
      </c:barChart>
      <c:catAx>
        <c:axId val="526344408"/>
        <c:scaling>
          <c:orientation val="minMax"/>
        </c:scaling>
        <c:delete val="0"/>
        <c:axPos val="b"/>
        <c:majorTickMark val="out"/>
        <c:minorTickMark val="none"/>
        <c:tickLblPos val="nextTo"/>
        <c:crossAx val="526340440"/>
        <c:crosses val="autoZero"/>
        <c:auto val="1"/>
        <c:lblAlgn val="ctr"/>
        <c:lblOffset val="100"/>
        <c:noMultiLvlLbl val="0"/>
      </c:catAx>
      <c:valAx>
        <c:axId val="52634044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Percentage Change in Agricultural Exports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52634440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Direct Effect of China on LAC's Mining Exports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minig_graph!$C$1</c:f>
              <c:strCache>
                <c:ptCount val="1"/>
                <c:pt idx="0">
                  <c:v>Direct effect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6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19"/>
            <c:invertIfNegative val="0"/>
            <c:bubble3D val="0"/>
            <c:spPr>
              <a:solidFill>
                <a:srgbClr val="92D050"/>
              </a:solidFill>
            </c:spPr>
          </c:dPt>
          <c:cat>
            <c:strRef>
              <c:f>minig_graph!$A$2:$A$31</c:f>
              <c:strCache>
                <c:ptCount val="30"/>
                <c:pt idx="0">
                  <c:v>Brazil</c:v>
                </c:pt>
                <c:pt idx="1">
                  <c:v>Chile</c:v>
                </c:pt>
                <c:pt idx="2">
                  <c:v>Honduras</c:v>
                </c:pt>
                <c:pt idx="3">
                  <c:v>Peru</c:v>
                </c:pt>
                <c:pt idx="4">
                  <c:v>Cuba</c:v>
                </c:pt>
                <c:pt idx="5">
                  <c:v>Jamaica</c:v>
                </c:pt>
                <c:pt idx="6">
                  <c:v>Guyana</c:v>
                </c:pt>
                <c:pt idx="7">
                  <c:v>LAC</c:v>
                </c:pt>
                <c:pt idx="8">
                  <c:v>Bolivia</c:v>
                </c:pt>
                <c:pt idx="9">
                  <c:v>Uruguay</c:v>
                </c:pt>
                <c:pt idx="10">
                  <c:v>Haiti</c:v>
                </c:pt>
                <c:pt idx="11">
                  <c:v>Grenada</c:v>
                </c:pt>
                <c:pt idx="12">
                  <c:v>Dominica</c:v>
                </c:pt>
                <c:pt idx="13">
                  <c:v>Belize</c:v>
                </c:pt>
                <c:pt idx="14">
                  <c:v>Paraguay</c:v>
                </c:pt>
                <c:pt idx="15">
                  <c:v>Colombia</c:v>
                </c:pt>
                <c:pt idx="16">
                  <c:v>Argentina</c:v>
                </c:pt>
                <c:pt idx="17">
                  <c:v>Dominican Republic</c:v>
                </c:pt>
                <c:pt idx="18">
                  <c:v>Venezuela</c:v>
                </c:pt>
                <c:pt idx="19">
                  <c:v>Mexico</c:v>
                </c:pt>
                <c:pt idx="20">
                  <c:v>Suriname</c:v>
                </c:pt>
                <c:pt idx="21">
                  <c:v>Guatemala</c:v>
                </c:pt>
                <c:pt idx="22">
                  <c:v>St. Lucia</c:v>
                </c:pt>
                <c:pt idx="23">
                  <c:v>Ecuador</c:v>
                </c:pt>
                <c:pt idx="24">
                  <c:v>Nicaragua</c:v>
                </c:pt>
                <c:pt idx="25">
                  <c:v>Panama</c:v>
                </c:pt>
                <c:pt idx="26">
                  <c:v>St. Vincent and the Grenadines</c:v>
                </c:pt>
                <c:pt idx="27">
                  <c:v>Costa Rica</c:v>
                </c:pt>
                <c:pt idx="28">
                  <c:v>El Salvador</c:v>
                </c:pt>
                <c:pt idx="29">
                  <c:v>St. Kitts and Nevis</c:v>
                </c:pt>
              </c:strCache>
            </c:strRef>
          </c:cat>
          <c:val>
            <c:numRef>
              <c:f>minig_graph!$C$2:$C$31</c:f>
              <c:numCache>
                <c:formatCode>General</c:formatCode>
                <c:ptCount val="30"/>
                <c:pt idx="0">
                  <c:v>0.3301968</c:v>
                </c:pt>
                <c:pt idx="1">
                  <c:v>0.2518851</c:v>
                </c:pt>
                <c:pt idx="2">
                  <c:v>0.2461319</c:v>
                </c:pt>
                <c:pt idx="3">
                  <c:v>0.2398582</c:v>
                </c:pt>
                <c:pt idx="4">
                  <c:v>0.2375078</c:v>
                </c:pt>
                <c:pt idx="5">
                  <c:v>0.2354765</c:v>
                </c:pt>
                <c:pt idx="6">
                  <c:v>0.1753583</c:v>
                </c:pt>
                <c:pt idx="7">
                  <c:v>0.1253483</c:v>
                </c:pt>
                <c:pt idx="8">
                  <c:v>0.116371</c:v>
                </c:pt>
                <c:pt idx="9">
                  <c:v>0.1128868</c:v>
                </c:pt>
                <c:pt idx="10">
                  <c:v>0.1111082</c:v>
                </c:pt>
                <c:pt idx="11">
                  <c:v>0.1107669</c:v>
                </c:pt>
                <c:pt idx="12">
                  <c:v>0.1106735</c:v>
                </c:pt>
                <c:pt idx="13">
                  <c:v>0.1106135</c:v>
                </c:pt>
                <c:pt idx="14">
                  <c:v>0.1104178</c:v>
                </c:pt>
                <c:pt idx="15">
                  <c:v>0.1029586</c:v>
                </c:pt>
                <c:pt idx="16">
                  <c:v>0.0924585</c:v>
                </c:pt>
                <c:pt idx="17">
                  <c:v>0.0915372</c:v>
                </c:pt>
                <c:pt idx="18">
                  <c:v>0.0811403</c:v>
                </c:pt>
                <c:pt idx="19">
                  <c:v>0.0793093</c:v>
                </c:pt>
                <c:pt idx="20">
                  <c:v>0.077819</c:v>
                </c:pt>
                <c:pt idx="21">
                  <c:v>0.0774505</c:v>
                </c:pt>
                <c:pt idx="22">
                  <c:v>0.0770016</c:v>
                </c:pt>
                <c:pt idx="23">
                  <c:v>0.0769861</c:v>
                </c:pt>
                <c:pt idx="24">
                  <c:v>0.0728448</c:v>
                </c:pt>
                <c:pt idx="25">
                  <c:v>0.06405</c:v>
                </c:pt>
                <c:pt idx="26">
                  <c:v>0.0639292</c:v>
                </c:pt>
                <c:pt idx="27">
                  <c:v>0.0600555</c:v>
                </c:pt>
                <c:pt idx="28">
                  <c:v>0.0211641</c:v>
                </c:pt>
                <c:pt idx="29">
                  <c:v>0.0135902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7252376"/>
        <c:axId val="525656760"/>
      </c:barChart>
      <c:catAx>
        <c:axId val="457252376"/>
        <c:scaling>
          <c:orientation val="minMax"/>
        </c:scaling>
        <c:delete val="0"/>
        <c:axPos val="b"/>
        <c:majorTickMark val="out"/>
        <c:minorTickMark val="none"/>
        <c:tickLblPos val="nextTo"/>
        <c:crossAx val="525656760"/>
        <c:crosses val="autoZero"/>
        <c:auto val="1"/>
        <c:lblAlgn val="ctr"/>
        <c:lblOffset val="100"/>
        <c:noMultiLvlLbl val="0"/>
      </c:catAx>
      <c:valAx>
        <c:axId val="52565676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Percentage Change in Mining Exports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45725237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6074-6A04-4934-B16A-96464F7B7A87}" type="datetimeFigureOut">
              <a:rPr lang="en-US" smtClean="0"/>
              <a:t>4/8/14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5677-22FE-409E-A11A-4411A5DE34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6074-6A04-4934-B16A-96464F7B7A87}" type="datetimeFigureOut">
              <a:rPr lang="en-US" smtClean="0"/>
              <a:t>4/8/14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5677-22FE-409E-A11A-4411A5DE34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6074-6A04-4934-B16A-96464F7B7A87}" type="datetimeFigureOut">
              <a:rPr lang="en-US" smtClean="0"/>
              <a:t>4/8/14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5677-22FE-409E-A11A-4411A5DE34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6074-6A04-4934-B16A-96464F7B7A87}" type="datetimeFigureOut">
              <a:rPr lang="en-US" smtClean="0"/>
              <a:t>4/8/14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5677-22FE-409E-A11A-4411A5DE34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6074-6A04-4934-B16A-96464F7B7A87}" type="datetimeFigureOut">
              <a:rPr lang="en-US" smtClean="0"/>
              <a:t>4/8/14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5677-22FE-409E-A11A-4411A5DE34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6074-6A04-4934-B16A-96464F7B7A87}" type="datetimeFigureOut">
              <a:rPr lang="en-US" smtClean="0"/>
              <a:t>4/8/14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5677-22FE-409E-A11A-4411A5DE34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6074-6A04-4934-B16A-96464F7B7A87}" type="datetimeFigureOut">
              <a:rPr lang="en-US" smtClean="0"/>
              <a:t>4/8/14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5677-22FE-409E-A11A-4411A5DE34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6074-6A04-4934-B16A-96464F7B7A87}" type="datetimeFigureOut">
              <a:rPr lang="en-US" smtClean="0"/>
              <a:t>4/8/14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5677-22FE-409E-A11A-4411A5DE34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6074-6A04-4934-B16A-96464F7B7A87}" type="datetimeFigureOut">
              <a:rPr lang="en-US" smtClean="0"/>
              <a:t>4/8/14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5677-22FE-409E-A11A-4411A5DE34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6074-6A04-4934-B16A-96464F7B7A87}" type="datetimeFigureOut">
              <a:rPr lang="en-US" smtClean="0"/>
              <a:t>4/8/14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5677-22FE-409E-A11A-4411A5DE34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6074-6A04-4934-B16A-96464F7B7A87}" type="datetimeFigureOut">
              <a:rPr lang="en-US" smtClean="0"/>
              <a:t>4/8/14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5677-22FE-409E-A11A-4411A5DE3442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C6074-6A04-4934-B16A-96464F7B7A87}" type="datetimeFigureOut">
              <a:rPr lang="en-US" smtClean="0"/>
              <a:t>4/8/14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5677-22FE-409E-A11A-4411A5DE3442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85800"/>
            <a:ext cx="7117180" cy="2613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NAFTA@20 Might Not be the Central Narrative of Mexico’s Economic Development during the Past 40 Years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962400"/>
            <a:ext cx="6400800" cy="2362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Daniel Lederman</a:t>
            </a:r>
          </a:p>
          <a:p>
            <a:r>
              <a:rPr lang="en-US" dirty="0" smtClean="0"/>
              <a:t>Deputy Chief Economist</a:t>
            </a:r>
          </a:p>
          <a:p>
            <a:r>
              <a:rPr lang="en-US" dirty="0" smtClean="0"/>
              <a:t>Latin America &amp; the Caribbean</a:t>
            </a:r>
          </a:p>
          <a:p>
            <a:r>
              <a:rPr lang="en-US" dirty="0" smtClean="0"/>
              <a:t>The World Bank Group</a:t>
            </a:r>
          </a:p>
          <a:p>
            <a:r>
              <a:rPr lang="en-US" dirty="0" smtClean="0"/>
              <a:t>April 7, 2014</a:t>
            </a:r>
          </a:p>
          <a:p>
            <a:endParaRPr lang="en-US" dirty="0"/>
          </a:p>
          <a:p>
            <a:r>
              <a:rPr lang="en-US" dirty="0" smtClean="0"/>
              <a:t>Rice University, Baker Institute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500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Economies need to “adjust” to the unpredictable</a:t>
            </a:r>
          </a:p>
          <a:p>
            <a:r>
              <a:rPr lang="en-US" sz="2000" dirty="0" smtClean="0"/>
              <a:t>Can FTAs be nimble?</a:t>
            </a:r>
          </a:p>
          <a:p>
            <a:pPr lvl="1"/>
            <a:r>
              <a:rPr lang="en-US" sz="1800" dirty="0" smtClean="0"/>
              <a:t>Rules of Origin</a:t>
            </a:r>
          </a:p>
          <a:p>
            <a:pPr lvl="1"/>
            <a:r>
              <a:rPr lang="en-US" sz="1800" dirty="0" smtClean="0"/>
              <a:t>IPRs</a:t>
            </a:r>
          </a:p>
          <a:p>
            <a:pPr lvl="1"/>
            <a:r>
              <a:rPr lang="en-US" sz="1800" dirty="0" smtClean="0"/>
              <a:t>FDI</a:t>
            </a:r>
          </a:p>
          <a:p>
            <a:r>
              <a:rPr lang="en-US" sz="2000" dirty="0" smtClean="0"/>
              <a:t>Can FTAs drive development strategies (models)?</a:t>
            </a:r>
          </a:p>
          <a:p>
            <a:pPr lvl="1"/>
            <a:r>
              <a:rPr lang="en-US" sz="1800" dirty="0" smtClean="0"/>
              <a:t>Key role of the complementary agenda</a:t>
            </a:r>
          </a:p>
          <a:p>
            <a:pPr lvl="1"/>
            <a:r>
              <a:rPr lang="en-US" sz="1800" dirty="0" smtClean="0"/>
              <a:t>Re-phrasing: Can FTAs stimulate other reforms? Beyond the “lock-in” effect …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900704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– Thanks!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723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Materials on Economic and Policy Indicators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8" y="1807361"/>
            <a:ext cx="7772402" cy="4542164"/>
          </a:xfrm>
        </p:spPr>
        <p:txBody>
          <a:bodyPr/>
          <a:lstStyle/>
          <a:p>
            <a:r>
              <a:rPr lang="en-US" dirty="0" smtClean="0"/>
              <a:t>Openness: Rising since 1994 but declining w.r.t. U.S.</a:t>
            </a:r>
          </a:p>
          <a:p>
            <a:r>
              <a:rPr lang="en-US" dirty="0" smtClean="0"/>
              <a:t>Structure of exports: Surprising decline of share of exports to the U.S. after 2004</a:t>
            </a:r>
          </a:p>
          <a:p>
            <a:r>
              <a:rPr lang="en-US" dirty="0" smtClean="0"/>
              <a:t>Structure of imports: The weight of China rising</a:t>
            </a:r>
          </a:p>
          <a:p>
            <a:r>
              <a:rPr lang="en-US" dirty="0" smtClean="0"/>
              <a:t>Mexican tariffs: Difference between MFN and applied tariffs</a:t>
            </a:r>
          </a:p>
          <a:p>
            <a:r>
              <a:rPr lang="en-US" dirty="0" smtClean="0"/>
              <a:t>U.S. tariffs: They still favor Mexico</a:t>
            </a:r>
          </a:p>
          <a:p>
            <a:r>
              <a:rPr lang="en-US" dirty="0" smtClean="0"/>
              <a:t>Mexican (formal) wages: Synchronized across industries; the highest are not in </a:t>
            </a:r>
            <a:r>
              <a:rPr lang="en-US" dirty="0" err="1" smtClean="0"/>
              <a:t>tradables</a:t>
            </a:r>
            <a:endParaRPr lang="en-US" dirty="0" smtClean="0"/>
          </a:p>
          <a:p>
            <a:r>
              <a:rPr lang="en-US" dirty="0" smtClean="0"/>
              <a:t>Trends in Mexican agriculture: The persistence of duality</a:t>
            </a:r>
          </a:p>
          <a:p>
            <a:r>
              <a:rPr lang="en-US" dirty="0" smtClean="0"/>
              <a:t>The China Effect on mining &amp; agriculture: It has been positive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868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Openness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367227"/>
            <a:ext cx="6934200" cy="507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8655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Exports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71600"/>
            <a:ext cx="7239000" cy="5297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2114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62235"/>
            <a:ext cx="7391400" cy="540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5697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014" y="381000"/>
            <a:ext cx="7125113" cy="924475"/>
          </a:xfrm>
        </p:spPr>
        <p:txBody>
          <a:bodyPr/>
          <a:lstStyle/>
          <a:p>
            <a:r>
              <a:rPr lang="en-US" dirty="0" smtClean="0"/>
              <a:t>Tariffs: Simple Mean</a:t>
            </a:r>
            <a:endParaRPr lang="en-US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7239000" cy="529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9483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3347" y="398699"/>
            <a:ext cx="7125113" cy="924475"/>
          </a:xfrm>
        </p:spPr>
        <p:txBody>
          <a:bodyPr/>
          <a:lstStyle/>
          <a:p>
            <a:r>
              <a:rPr lang="en-US" dirty="0" smtClean="0"/>
              <a:t>Tariffs: Weighted Average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304" y="1295400"/>
            <a:ext cx="7315200" cy="535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9312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Mexico’s Tariffs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36267"/>
            <a:ext cx="7467600" cy="546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503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USA’s Tariffs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417" y="1371600"/>
            <a:ext cx="7320183" cy="5357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0872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The Impossibility of Evaluation and the Muddled Waters of Politics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Development Economists would have liked to “treat” a random sample of countries with NAFTA-type agreements – the impossibility of evaluation</a:t>
            </a:r>
          </a:p>
          <a:p>
            <a:r>
              <a:rPr lang="en-US" sz="2000" dirty="0" smtClean="0"/>
              <a:t>Given the change in relative prices (e.g., tariff reductions), high politics at stake</a:t>
            </a:r>
          </a:p>
          <a:p>
            <a:r>
              <a:rPr lang="en-US" sz="2000" dirty="0" smtClean="0"/>
              <a:t>These two issues alone explain the unresolved heated debates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16089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4" cy="924475"/>
          </a:xfrm>
        </p:spPr>
        <p:txBody>
          <a:bodyPr/>
          <a:lstStyle/>
          <a:p>
            <a:r>
              <a:rPr lang="en-US" dirty="0" smtClean="0"/>
              <a:t>Formal Wages by Sector in Mexico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5715542"/>
              </p:ext>
            </p:extLst>
          </p:nvPr>
        </p:nvGraphicFramePr>
        <p:xfrm>
          <a:off x="304800" y="1447800"/>
          <a:ext cx="83820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9600" y="60960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Source: IMSS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01712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Wages by Sector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60960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Source: IMSS</a:t>
            </a:r>
            <a:endParaRPr lang="en-US" sz="1400" dirty="0"/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552450" y="1421606"/>
          <a:ext cx="8039100" cy="4014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03257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/>
              <a:t>Maquila</a:t>
            </a:r>
            <a:r>
              <a:rPr lang="en-US" dirty="0" smtClean="0"/>
              <a:t> Wages, 1980-2005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8553633"/>
              </p:ext>
            </p:extLst>
          </p:nvPr>
        </p:nvGraphicFramePr>
        <p:xfrm>
          <a:off x="1066800" y="1600200"/>
          <a:ext cx="68580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9200" y="6324600"/>
            <a:ext cx="281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Source: INEGI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65204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533400"/>
            <a:ext cx="5867400" cy="6051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661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210" y="304800"/>
            <a:ext cx="5632589" cy="6134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53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663" y="533400"/>
            <a:ext cx="550338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6616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China Effect on Exports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640080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Source: </a:t>
            </a:r>
            <a:r>
              <a:rPr lang="en-US" sz="1600" dirty="0" err="1" smtClean="0"/>
              <a:t>Artuc</a:t>
            </a:r>
            <a:r>
              <a:rPr lang="en-US" sz="1600" dirty="0" smtClean="0"/>
              <a:t> et al (2014)</a:t>
            </a:r>
            <a:endParaRPr lang="en-US" sz="1600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1060501"/>
              </p:ext>
            </p:extLst>
          </p:nvPr>
        </p:nvGraphicFramePr>
        <p:xfrm>
          <a:off x="838200" y="1371600"/>
          <a:ext cx="77724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7573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China Effect on Exports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640080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Source: </a:t>
            </a:r>
            <a:r>
              <a:rPr lang="en-US" sz="1600" dirty="0" err="1" smtClean="0"/>
              <a:t>Artuc</a:t>
            </a:r>
            <a:r>
              <a:rPr lang="en-US" sz="1600" dirty="0" smtClean="0"/>
              <a:t> et al (2014)</a:t>
            </a:r>
            <a:endParaRPr lang="en-US" sz="1600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672447"/>
              </p:ext>
            </p:extLst>
          </p:nvPr>
        </p:nvGraphicFramePr>
        <p:xfrm>
          <a:off x="762000" y="1295400"/>
          <a:ext cx="7772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288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533400"/>
            <a:ext cx="7125113" cy="1219200"/>
          </a:xfrm>
        </p:spPr>
        <p:txBody>
          <a:bodyPr/>
          <a:lstStyle/>
          <a:p>
            <a:r>
              <a:rPr lang="en-US" sz="2800" dirty="0" smtClean="0"/>
              <a:t>Given the Impossible Evaluation, Before-and-After Assessments: Mexico’s Growth</a:t>
            </a:r>
            <a:endParaRPr lang="en-US" sz="28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634" y="2438400"/>
            <a:ext cx="4635064" cy="2892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7292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We Tell Mexico’s Growth Story without NAFTA?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2057400"/>
            <a:ext cx="7125112" cy="3801398"/>
          </a:xfrm>
        </p:spPr>
        <p:txBody>
          <a:bodyPr>
            <a:normAutofit/>
          </a:bodyPr>
          <a:lstStyle/>
          <a:p>
            <a:r>
              <a:rPr lang="en-US" dirty="0" smtClean="0"/>
              <a:t>Many can… at their convenience</a:t>
            </a:r>
          </a:p>
          <a:p>
            <a:r>
              <a:rPr lang="en-US" dirty="0" smtClean="0"/>
              <a:t>Let’s try: The story of long and recurrent adjustments</a:t>
            </a:r>
          </a:p>
          <a:p>
            <a:pPr lvl="1"/>
            <a:r>
              <a:rPr lang="en-US" dirty="0" smtClean="0"/>
              <a:t>Mexico’s NAFTA proposal came during the recovery of the Debt Crisis (1982-1988) – negotiations initiated in 1991</a:t>
            </a:r>
          </a:p>
          <a:p>
            <a:pPr lvl="1"/>
            <a:r>
              <a:rPr lang="en-US" dirty="0" smtClean="0"/>
              <a:t>Preceded by unilateral reforms (1985-1994…)</a:t>
            </a:r>
          </a:p>
          <a:p>
            <a:pPr lvl="1"/>
            <a:r>
              <a:rPr lang="en-US" dirty="0" smtClean="0"/>
              <a:t>The financial crisis of 1994 had lasting impacts (banking)</a:t>
            </a:r>
          </a:p>
          <a:p>
            <a:pPr lvl="1"/>
            <a:r>
              <a:rPr lang="en-US" dirty="0" smtClean="0"/>
              <a:t>At end of that “recovery”; China rising</a:t>
            </a:r>
          </a:p>
          <a:p>
            <a:pPr lvl="1"/>
            <a:r>
              <a:rPr lang="en-US" dirty="0" smtClean="0"/>
              <a:t>Towards the “end” of the manufacturing adjustment: violence + Global Financial Crisis of 2008/9</a:t>
            </a:r>
          </a:p>
        </p:txBody>
      </p:sp>
    </p:spTree>
    <p:extLst>
      <p:ext uri="{BB962C8B-B14F-4D97-AF65-F5344CB8AC3E}">
        <p14:creationId xmlns:p14="http://schemas.microsoft.com/office/powerpoint/2010/main" val="3903424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Scene 1: Banking Sector Chronology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80010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1982: Expropriation of Banks</a:t>
            </a:r>
          </a:p>
          <a:p>
            <a:r>
              <a:rPr lang="en-US" dirty="0" smtClean="0"/>
              <a:t>1985: From 60 institutions before 1983 to 20 (6 National, 8 Multi-regional, 6 local).</a:t>
            </a:r>
          </a:p>
          <a:p>
            <a:r>
              <a:rPr lang="en-US" dirty="0" smtClean="0"/>
              <a:t>1991: Privatization.</a:t>
            </a:r>
          </a:p>
          <a:p>
            <a:r>
              <a:rPr lang="en-US" dirty="0" smtClean="0"/>
              <a:t>1992: All national institutions were sold.</a:t>
            </a:r>
          </a:p>
          <a:p>
            <a:r>
              <a:rPr lang="en-US" dirty="0" smtClean="0"/>
              <a:t>1994-1995: Crisis</a:t>
            </a:r>
          </a:p>
          <a:p>
            <a:r>
              <a:rPr lang="en-US" dirty="0" smtClean="0"/>
              <a:t>1994: 4 new international banks (GE Capital, Santander, J.P Morgan and Chase Manhattan)</a:t>
            </a:r>
          </a:p>
          <a:p>
            <a:r>
              <a:rPr lang="en-US" dirty="0" smtClean="0"/>
              <a:t>1993-1996: From 18 institutions to 34.</a:t>
            </a:r>
          </a:p>
          <a:p>
            <a:r>
              <a:rPr lang="en-US" dirty="0" smtClean="0"/>
              <a:t>1994-1996: Foreign Capital Share in banking increased from 5% to 52.4%.</a:t>
            </a:r>
          </a:p>
          <a:p>
            <a:r>
              <a:rPr lang="en-US" dirty="0" smtClean="0"/>
              <a:t>1995-1996: Capitalization program.</a:t>
            </a:r>
          </a:p>
          <a:p>
            <a:r>
              <a:rPr lang="en-US" dirty="0" smtClean="0"/>
              <a:t>2003: Foreign Capital Share in banking is 82.3%.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223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04800"/>
            <a:ext cx="7125113" cy="924475"/>
          </a:xfrm>
        </p:spPr>
        <p:txBody>
          <a:bodyPr/>
          <a:lstStyle/>
          <a:p>
            <a:r>
              <a:rPr lang="en-US" dirty="0" smtClean="0"/>
              <a:t>Scene 1 (cont.): Credit to the Private Sector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44943"/>
            <a:ext cx="6629400" cy="5026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8191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8077200" cy="924475"/>
          </a:xfrm>
        </p:spPr>
        <p:txBody>
          <a:bodyPr/>
          <a:lstStyle/>
          <a:p>
            <a:r>
              <a:rPr lang="en-US" sz="2800" dirty="0" smtClean="0"/>
              <a:t>Scene 2: China Effect on Manufactured Exports, 2000-2012</a:t>
            </a:r>
            <a:endParaRPr lang="en-US" sz="28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9094801"/>
              </p:ext>
            </p:extLst>
          </p:nvPr>
        </p:nvGraphicFramePr>
        <p:xfrm>
          <a:off x="304800" y="1295400"/>
          <a:ext cx="8448675" cy="4995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0" y="6400800"/>
            <a:ext cx="7315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Source: </a:t>
            </a:r>
            <a:r>
              <a:rPr lang="en-US" sz="1200" dirty="0" err="1" smtClean="0"/>
              <a:t>Artuc</a:t>
            </a:r>
            <a:r>
              <a:rPr lang="en-US" sz="1200" dirty="0" smtClean="0"/>
              <a:t>, Lederman &amp; Rojas (2014, in progress)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2855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381000"/>
            <a:ext cx="7125113" cy="1219200"/>
          </a:xfrm>
        </p:spPr>
        <p:txBody>
          <a:bodyPr/>
          <a:lstStyle/>
          <a:p>
            <a:r>
              <a:rPr lang="en-US" sz="2800" dirty="0" smtClean="0"/>
              <a:t>Scene 3 Homicides: From &lt;10 to &gt;20 per 100K population, 2007-2011, plus Geography… </a:t>
            </a:r>
            <a:endParaRPr lang="en-US" sz="2800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762" y="1832610"/>
            <a:ext cx="5578475" cy="319278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762" y="1832610"/>
            <a:ext cx="5578474" cy="36576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2762" y="5943600"/>
            <a:ext cx="53800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Source: </a:t>
            </a:r>
            <a:r>
              <a:rPr lang="en-US" sz="1400" dirty="0" err="1" smtClean="0"/>
              <a:t>Chioda</a:t>
            </a:r>
            <a:r>
              <a:rPr lang="en-US" sz="1400" dirty="0" smtClean="0"/>
              <a:t> (2014, in progress.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31989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So, What’s the Real Story: In Search of a “Counterfactual”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Probably helped, but not enough to become the central driver of growth</a:t>
            </a:r>
          </a:p>
          <a:p>
            <a:pPr lvl="1"/>
            <a:r>
              <a:rPr lang="en-US" sz="1800" dirty="0" smtClean="0"/>
              <a:t>FDI (but less than before-and-after assessments)</a:t>
            </a:r>
          </a:p>
          <a:p>
            <a:pPr lvl="1"/>
            <a:r>
              <a:rPr lang="en-US" sz="1800" dirty="0" smtClean="0"/>
              <a:t>Trade </a:t>
            </a:r>
            <a:r>
              <a:rPr lang="en-US" sz="1800" dirty="0"/>
              <a:t>(but less than before-and-after assessments</a:t>
            </a:r>
            <a:r>
              <a:rPr lang="en-US" sz="1800" dirty="0" smtClean="0"/>
              <a:t>)</a:t>
            </a:r>
          </a:p>
          <a:p>
            <a:r>
              <a:rPr lang="en-US" sz="2000" dirty="0" smtClean="0"/>
              <a:t>Huge gains during this time period in terms of macro management</a:t>
            </a:r>
          </a:p>
          <a:p>
            <a:pPr lvl="1"/>
            <a:r>
              <a:rPr lang="en-US" sz="1800" dirty="0" smtClean="0"/>
              <a:t>Plus 1995 rescue</a:t>
            </a:r>
          </a:p>
        </p:txBody>
      </p:sp>
    </p:spTree>
    <p:extLst>
      <p:ext uri="{BB962C8B-B14F-4D97-AF65-F5344CB8AC3E}">
        <p14:creationId xmlns:p14="http://schemas.microsoft.com/office/powerpoint/2010/main" val="1617036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TC101972873[[fn=Summer]]</Template>
  <TotalTime>515</TotalTime>
  <Words>736</Words>
  <Application>Microsoft Macintosh PowerPoint</Application>
  <PresentationFormat>On-screen Show (4:3)</PresentationFormat>
  <Paragraphs>88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Summer</vt:lpstr>
      <vt:lpstr>NAFTA@20 Might Not be the Central Narrative of Mexico’s Economic Development during the Past 40 Years</vt:lpstr>
      <vt:lpstr>The Impossibility of Evaluation and the Muddled Waters of Politics</vt:lpstr>
      <vt:lpstr>Given the Impossible Evaluation, Before-and-After Assessments: Mexico’s Growth</vt:lpstr>
      <vt:lpstr>Can We Tell Mexico’s Growth Story without NAFTA? </vt:lpstr>
      <vt:lpstr>Scene 1: Banking Sector Chronology</vt:lpstr>
      <vt:lpstr>Scene 1 (cont.): Credit to the Private Sector</vt:lpstr>
      <vt:lpstr>Scene 2: China Effect on Manufactured Exports, 2000-2012</vt:lpstr>
      <vt:lpstr>Scene 3 Homicides: From &lt;10 to &gt;20 per 100K population, 2007-2011, plus Geography… </vt:lpstr>
      <vt:lpstr>So, What’s the Real Story: In Search of a “Counterfactual”</vt:lpstr>
      <vt:lpstr>Big Lessons</vt:lpstr>
      <vt:lpstr>END – Thanks! </vt:lpstr>
      <vt:lpstr>Additional Materials on Economic and Policy Indicators</vt:lpstr>
      <vt:lpstr>Openness</vt:lpstr>
      <vt:lpstr>Exports</vt:lpstr>
      <vt:lpstr>Imports</vt:lpstr>
      <vt:lpstr>Tariffs: Simple Mean</vt:lpstr>
      <vt:lpstr>Tariffs: Weighted Average</vt:lpstr>
      <vt:lpstr>Mexico’s Tariffs</vt:lpstr>
      <vt:lpstr>USA’s Tariffs</vt:lpstr>
      <vt:lpstr>Formal Wages by Sector in Mexico</vt:lpstr>
      <vt:lpstr>Wages by Sector</vt:lpstr>
      <vt:lpstr>Maquila Wages, 1980-2005</vt:lpstr>
      <vt:lpstr>PowerPoint Presentation</vt:lpstr>
      <vt:lpstr>PowerPoint Presentation</vt:lpstr>
      <vt:lpstr>PowerPoint Presentation</vt:lpstr>
      <vt:lpstr>China Effect on Exports</vt:lpstr>
      <vt:lpstr>China Effect on Exports</vt:lpstr>
    </vt:vector>
  </TitlesOfParts>
  <Company>The World Bank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Mexico</dc:title>
  <dc:creator>Luis Diego Rojas Alvarado</dc:creator>
  <cp:lastModifiedBy>Julia Retta</cp:lastModifiedBy>
  <cp:revision>35</cp:revision>
  <cp:lastPrinted>2014-03-24T20:51:41Z</cp:lastPrinted>
  <dcterms:created xsi:type="dcterms:W3CDTF">2014-03-24T14:18:02Z</dcterms:created>
  <dcterms:modified xsi:type="dcterms:W3CDTF">2014-04-08T18:12:52Z</dcterms:modified>
</cp:coreProperties>
</file>