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70" r:id="rId13"/>
    <p:sldId id="273" r:id="rId14"/>
    <p:sldId id="299" r:id="rId15"/>
    <p:sldId id="275" r:id="rId16"/>
    <p:sldId id="276" r:id="rId17"/>
    <p:sldId id="277" r:id="rId18"/>
    <p:sldId id="278" r:id="rId19"/>
    <p:sldId id="300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01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75F2F-EE44-2342-8087-4950D292554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B7BEF-AA04-2D44-8691-DFDE274F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04EE6-8537-8E46-BC5B-3E9B388F63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0436"/>
            <a:ext cx="7315200" cy="225072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The Other Immigrants: Mexican Brain Drain to the United States</a:t>
            </a:r>
          </a:p>
          <a:p>
            <a:pPr algn="ctr"/>
            <a:r>
              <a:rPr lang="en-US" i="1" dirty="0" smtClean="0"/>
              <a:t>Jesus Velasco</a:t>
            </a:r>
          </a:p>
          <a:p>
            <a:pPr algn="ctr"/>
            <a:r>
              <a:rPr lang="en-US" i="1" dirty="0" smtClean="0"/>
              <a:t>Mexico Center, Rice University</a:t>
            </a:r>
          </a:p>
          <a:p>
            <a:pPr algn="ctr"/>
            <a:r>
              <a:rPr lang="en-US" i="1" dirty="0" smtClean="0"/>
              <a:t>May 21</a:t>
            </a:r>
            <a:r>
              <a:rPr lang="en-US" i="1" baseline="30000" dirty="0" smtClean="0"/>
              <a:t>th</a:t>
            </a:r>
            <a:r>
              <a:rPr lang="en-US" i="1" dirty="0" smtClean="0"/>
              <a:t>, 2015</a:t>
            </a:r>
            <a:endParaRPr lang="en-US" i="1" dirty="0"/>
          </a:p>
        </p:txBody>
      </p:sp>
      <p:pic>
        <p:nvPicPr>
          <p:cNvPr id="4" name="Picture 3" descr="Brain Drain, final pos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54288"/>
            <a:ext cx="6817497" cy="30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76" y="2769833"/>
            <a:ext cx="7479224" cy="4088167"/>
          </a:xfrm>
        </p:spPr>
        <p:txBody>
          <a:bodyPr>
            <a:noAutofit/>
          </a:bodyPr>
          <a:lstStyle/>
          <a:p>
            <a:r>
              <a:rPr lang="en-US" sz="2300" dirty="0" smtClean="0"/>
              <a:t>1) Theories of High-skill Migration</a:t>
            </a:r>
          </a:p>
          <a:p>
            <a:endParaRPr lang="en-US" sz="2300" dirty="0"/>
          </a:p>
          <a:p>
            <a:r>
              <a:rPr lang="en-US" sz="2300" dirty="0" smtClean="0"/>
              <a:t>2) Number of High-skilled Mexicans leaving the USA</a:t>
            </a:r>
          </a:p>
          <a:p>
            <a:endParaRPr lang="en-US" sz="2300" dirty="0"/>
          </a:p>
          <a:p>
            <a:r>
              <a:rPr lang="en-US" sz="2300" dirty="0" smtClean="0"/>
              <a:t>2) Explanation of why they are moving to the USA</a:t>
            </a:r>
          </a:p>
          <a:p>
            <a:endParaRPr lang="en-US" sz="2300" dirty="0"/>
          </a:p>
          <a:p>
            <a:r>
              <a:rPr lang="en-US" sz="2300" dirty="0" smtClean="0"/>
              <a:t>3) Implications for Mexico and the USA</a:t>
            </a:r>
          </a:p>
          <a:p>
            <a:endParaRPr lang="en-US" sz="2300" dirty="0"/>
          </a:p>
          <a:p>
            <a:r>
              <a:rPr lang="en-US" sz="2300" dirty="0" smtClean="0"/>
              <a:t>4) Some concluding remarks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642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Theories Immigration and High-Skill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972" y="2769833"/>
            <a:ext cx="7671628" cy="4504314"/>
          </a:xfrm>
        </p:spPr>
        <p:txBody>
          <a:bodyPr>
            <a:noAutofit/>
          </a:bodyPr>
          <a:lstStyle/>
          <a:p>
            <a:r>
              <a:rPr lang="en-US" sz="2300" dirty="0" smtClean="0"/>
              <a:t>1) </a:t>
            </a:r>
            <a:r>
              <a:rPr lang="en-US" sz="2300" b="1" i="1" dirty="0" smtClean="0"/>
              <a:t>Neoclassic Theory</a:t>
            </a:r>
            <a:r>
              <a:rPr lang="en-US" sz="2300" dirty="0" smtClean="0"/>
              <a:t>. (Explains Brain Drain).</a:t>
            </a:r>
          </a:p>
          <a:p>
            <a:endParaRPr lang="en-US" sz="2300" dirty="0"/>
          </a:p>
          <a:p>
            <a:r>
              <a:rPr lang="en-US" sz="2400" dirty="0"/>
              <a:t>2) </a:t>
            </a:r>
            <a:r>
              <a:rPr lang="en-US" sz="2400" b="1" i="1" dirty="0"/>
              <a:t>The New Economics of </a:t>
            </a:r>
            <a:r>
              <a:rPr lang="en-US" sz="2400" b="1" i="1" dirty="0" smtClean="0"/>
              <a:t>Migration.</a:t>
            </a:r>
          </a:p>
          <a:p>
            <a:endParaRPr lang="en-US" sz="2400" b="1" i="1" dirty="0"/>
          </a:p>
          <a:p>
            <a:r>
              <a:rPr lang="en-US" sz="2400" dirty="0"/>
              <a:t>3) </a:t>
            </a:r>
            <a:r>
              <a:rPr lang="en-US" sz="2400" b="1" i="1" dirty="0"/>
              <a:t>The Network </a:t>
            </a:r>
            <a:r>
              <a:rPr lang="en-US" sz="2400" b="1" i="1" dirty="0" smtClean="0"/>
              <a:t>Theory</a:t>
            </a:r>
          </a:p>
          <a:p>
            <a:endParaRPr lang="en-US" sz="2400" b="1" i="1" dirty="0"/>
          </a:p>
          <a:p>
            <a:r>
              <a:rPr lang="en-US" sz="2400" dirty="0" smtClean="0"/>
              <a:t>4)</a:t>
            </a:r>
            <a:r>
              <a:rPr lang="en-US" sz="2400" b="1" i="1" dirty="0" smtClean="0"/>
              <a:t> World System Theory</a:t>
            </a:r>
            <a:endParaRPr lang="en-US" sz="2400" b="1" i="1" dirty="0"/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75307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High-Skill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54" y="2769833"/>
            <a:ext cx="7536946" cy="3946244"/>
          </a:xfrm>
        </p:spPr>
        <p:txBody>
          <a:bodyPr>
            <a:noAutofit/>
          </a:bodyPr>
          <a:lstStyle/>
          <a:p>
            <a:r>
              <a:rPr lang="en-US" sz="2100" dirty="0" smtClean="0"/>
              <a:t>These theories do not explain:</a:t>
            </a:r>
          </a:p>
          <a:p>
            <a:endParaRPr lang="en-US" sz="2100" dirty="0"/>
          </a:p>
          <a:p>
            <a:r>
              <a:rPr lang="en-US" sz="2100" dirty="0" smtClean="0"/>
              <a:t>A) Personal Insecurity.</a:t>
            </a:r>
          </a:p>
          <a:p>
            <a:r>
              <a:rPr lang="en-US" sz="2100" dirty="0" smtClean="0"/>
              <a:t>B) Fear of Crime.</a:t>
            </a:r>
          </a:p>
          <a:p>
            <a:r>
              <a:rPr lang="en-US" sz="2100" dirty="0" smtClean="0"/>
              <a:t>C) Professional Development.</a:t>
            </a:r>
          </a:p>
          <a:p>
            <a:r>
              <a:rPr lang="en-US" sz="2100" dirty="0" smtClean="0"/>
              <a:t>D) </a:t>
            </a:r>
            <a:r>
              <a:rPr lang="en-US" sz="2100" dirty="0"/>
              <a:t>Does not explain why Mexican with higher Income move to the USA.</a:t>
            </a:r>
          </a:p>
          <a:p>
            <a:pPr marL="45720" indent="0">
              <a:buNone/>
            </a:pPr>
            <a:endParaRPr lang="en-US" sz="2100" dirty="0"/>
          </a:p>
          <a:p>
            <a:r>
              <a:rPr lang="en-US" sz="2100" dirty="0" smtClean="0"/>
              <a:t>We Need a Multi-Causal Methods that combine </a:t>
            </a:r>
            <a:r>
              <a:rPr lang="en-US" sz="2100" dirty="0"/>
              <a:t>q</a:t>
            </a:r>
            <a:r>
              <a:rPr lang="en-US" sz="2100" dirty="0" smtClean="0"/>
              <a:t>uantitative and qualitative methods.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0612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4088167"/>
          </a:xfrm>
        </p:spPr>
        <p:txBody>
          <a:bodyPr>
            <a:normAutofit/>
          </a:bodyPr>
          <a:lstStyle/>
          <a:p>
            <a:r>
              <a:rPr lang="en-US" sz="2400" b="1" i="1" dirty="0"/>
              <a:t> </a:t>
            </a:r>
            <a:r>
              <a:rPr lang="en-US" sz="2400" b="1" i="1" dirty="0" smtClean="0"/>
              <a:t>College-Educated Mexicans living in the US</a:t>
            </a:r>
          </a:p>
          <a:p>
            <a:endParaRPr lang="en-US" sz="2400" dirty="0" smtClean="0"/>
          </a:p>
          <a:p>
            <a:r>
              <a:rPr lang="en-US" sz="2400" dirty="0" smtClean="0"/>
              <a:t>Year 2000= 300,000</a:t>
            </a:r>
          </a:p>
          <a:p>
            <a:r>
              <a:rPr lang="en-US" sz="2400" dirty="0" smtClean="0"/>
              <a:t>Year 2010= 530,000</a:t>
            </a:r>
          </a:p>
          <a:p>
            <a:endParaRPr lang="en-US" sz="2400" dirty="0"/>
          </a:p>
          <a:p>
            <a:r>
              <a:rPr lang="en-US" sz="2400" dirty="0" smtClean="0"/>
              <a:t>Mexicans= 7.2 years of education</a:t>
            </a:r>
          </a:p>
          <a:p>
            <a:endParaRPr lang="en-US" sz="2400" dirty="0" smtClean="0"/>
          </a:p>
          <a:p>
            <a:r>
              <a:rPr lang="en-US" sz="2400" dirty="0" smtClean="0"/>
              <a:t>30,000 Mexican with a Ph.D. </a:t>
            </a:r>
          </a:p>
          <a:p>
            <a:r>
              <a:rPr lang="en-US" sz="2400" dirty="0" smtClean="0"/>
              <a:t>11,000 Live in the United States</a:t>
            </a:r>
          </a:p>
          <a:p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2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4088167"/>
          </a:xfrm>
        </p:spPr>
        <p:txBody>
          <a:bodyPr>
            <a:normAutofit/>
          </a:bodyPr>
          <a:lstStyle/>
          <a:p>
            <a:r>
              <a:rPr lang="en-US" sz="2100" dirty="0"/>
              <a:t>National Council of Science and </a:t>
            </a:r>
            <a:r>
              <a:rPr lang="en-US" sz="2100" dirty="0" smtClean="0"/>
              <a:t>Technology (</a:t>
            </a:r>
            <a:r>
              <a:rPr lang="es-ES_tradnl" sz="2100" b="1" i="1" dirty="0" smtClean="0"/>
              <a:t>CONACYT)</a:t>
            </a:r>
            <a:endParaRPr lang="es-ES_tradnl" sz="2100" b="1" i="1" dirty="0"/>
          </a:p>
          <a:p>
            <a:endParaRPr lang="en-CA" sz="2100" dirty="0" smtClean="0"/>
          </a:p>
          <a:p>
            <a:r>
              <a:rPr lang="en-CA" sz="2100" dirty="0" smtClean="0"/>
              <a:t>2012= 4,559 Studying MA or Ph.D. Abroad. </a:t>
            </a:r>
          </a:p>
          <a:p>
            <a:endParaRPr lang="en-CA" sz="2100" dirty="0" smtClean="0"/>
          </a:p>
          <a:p>
            <a:r>
              <a:rPr lang="en-CA" sz="2100" dirty="0" smtClean="0"/>
              <a:t>1,271 (27.9%) in the USA</a:t>
            </a:r>
          </a:p>
          <a:p>
            <a:endParaRPr lang="en-CA" sz="2100" dirty="0" smtClean="0"/>
          </a:p>
          <a:p>
            <a:r>
              <a:rPr lang="en-CA" sz="2100" dirty="0" smtClean="0"/>
              <a:t>2014= 5,205</a:t>
            </a:r>
          </a:p>
          <a:p>
            <a:r>
              <a:rPr lang="en-CA" sz="2100" dirty="0" smtClean="0"/>
              <a:t>1) 42.1% (2,191) Ph.D.</a:t>
            </a:r>
          </a:p>
          <a:p>
            <a:r>
              <a:rPr lang="en-CA" sz="2100" dirty="0" smtClean="0"/>
              <a:t>2) 30.6% (1,595) MA</a:t>
            </a:r>
          </a:p>
          <a:p>
            <a:r>
              <a:rPr lang="en-CA" sz="2100" dirty="0" smtClean="0"/>
              <a:t>3) 27.39% (1,419) Technical Specialties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0788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Mexicans:</a:t>
            </a:r>
          </a:p>
          <a:p>
            <a:endParaRPr lang="en-US" dirty="0"/>
          </a:p>
          <a:p>
            <a:r>
              <a:rPr lang="en-US" dirty="0" smtClean="0"/>
              <a:t>1) Rodlfo Dirzo</a:t>
            </a:r>
          </a:p>
          <a:p>
            <a:endParaRPr lang="en-US" dirty="0"/>
          </a:p>
          <a:p>
            <a:r>
              <a:rPr lang="en-US" dirty="0" smtClean="0"/>
              <a:t>2) Mario Molina</a:t>
            </a:r>
          </a:p>
          <a:p>
            <a:endParaRPr lang="en-US" dirty="0"/>
          </a:p>
          <a:p>
            <a:r>
              <a:rPr lang="en-US" dirty="0" smtClean="0"/>
              <a:t>3) Alfredo </a:t>
            </a:r>
            <a:r>
              <a:rPr lang="es-ES_tradnl" dirty="0" smtClean="0"/>
              <a:t>Quiñonez</a:t>
            </a:r>
          </a:p>
          <a:p>
            <a:endParaRPr lang="en-US" dirty="0"/>
          </a:p>
          <a:p>
            <a:r>
              <a:rPr lang="en-US" dirty="0" smtClean="0"/>
              <a:t>4) Salvador Moguel (Union College, Nebraska)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Rodolfo Dirzo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1889" r="-81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43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Rodolfo Dirzo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B.A. Universidad Autonoma de Morelos</a:t>
            </a:r>
          </a:p>
          <a:p>
            <a:pPr marL="45720" indent="0">
              <a:buNone/>
            </a:pPr>
            <a:r>
              <a:rPr lang="en-US" dirty="0" smtClean="0"/>
              <a:t> 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Ph.D. University of Wales.</a:t>
            </a:r>
          </a:p>
          <a:p>
            <a:endParaRPr lang="en-US" dirty="0"/>
          </a:p>
          <a:p>
            <a:r>
              <a:rPr lang="en-US" dirty="0" smtClean="0"/>
              <a:t>1) Awarded Presidential </a:t>
            </a:r>
            <a:r>
              <a:rPr lang="en-US" dirty="0"/>
              <a:t>Medal in </a:t>
            </a:r>
            <a:r>
              <a:rPr lang="en-US" dirty="0" smtClean="0"/>
              <a:t>Ecology, Mexico </a:t>
            </a:r>
            <a:r>
              <a:rPr lang="en-US" dirty="0"/>
              <a:t>in </a:t>
            </a:r>
            <a:r>
              <a:rPr lang="en-US" dirty="0" smtClean="0"/>
              <a:t>2003.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2)  Chair, </a:t>
            </a:r>
            <a:r>
              <a:rPr lang="en-US" dirty="0"/>
              <a:t>Biology Section </a:t>
            </a:r>
            <a:r>
              <a:rPr lang="en-US" dirty="0" smtClean="0"/>
              <a:t>Mexican </a:t>
            </a:r>
            <a:r>
              <a:rPr lang="en-US" dirty="0"/>
              <a:t>Academy of Sciences. 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3) Member </a:t>
            </a:r>
            <a:r>
              <a:rPr lang="en-US" dirty="0"/>
              <a:t>US National Academy of </a:t>
            </a:r>
            <a:r>
              <a:rPr lang="en-US" dirty="0" smtClean="0"/>
              <a:t>Sciences.</a:t>
            </a:r>
          </a:p>
          <a:p>
            <a:pPr marL="45720" indent="0">
              <a:buNone/>
            </a:pPr>
            <a:r>
              <a:rPr lang="en-US" dirty="0" smtClean="0"/>
              <a:t>  4) Member, American </a:t>
            </a:r>
            <a:r>
              <a:rPr lang="en-US" dirty="0"/>
              <a:t>Academy of Arts and </a:t>
            </a:r>
            <a:r>
              <a:rPr lang="en-US" dirty="0" smtClean="0"/>
              <a:t>Sciences</a:t>
            </a:r>
          </a:p>
          <a:p>
            <a:pPr marL="45720" indent="0">
              <a:buNone/>
            </a:pPr>
            <a:r>
              <a:rPr lang="en-US" sz="2400" dirty="0" smtClean="0"/>
              <a:t>  </a:t>
            </a:r>
            <a:r>
              <a:rPr lang="en-US" dirty="0" smtClean="0"/>
              <a:t>5) Member California </a:t>
            </a:r>
            <a:r>
              <a:rPr lang="en-US" dirty="0"/>
              <a:t>Academy of Sciences. </a:t>
            </a:r>
          </a:p>
        </p:txBody>
      </p:sp>
    </p:spTree>
    <p:extLst>
      <p:ext uri="{BB962C8B-B14F-4D97-AF65-F5344CB8AC3E}">
        <p14:creationId xmlns:p14="http://schemas.microsoft.com/office/powerpoint/2010/main" val="104575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Alfredo </a:t>
            </a:r>
            <a:r>
              <a:rPr lang="es-ES_tradnl" dirty="0" smtClean="0"/>
              <a:t>Quiñonez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292" b="17292"/>
          <a:stretch>
            <a:fillRect/>
          </a:stretch>
        </p:blipFill>
        <p:spPr>
          <a:xfrm>
            <a:off x="914400" y="2770188"/>
            <a:ext cx="7315200" cy="3538537"/>
          </a:xfrm>
        </p:spPr>
      </p:pic>
    </p:spTree>
    <p:extLst>
      <p:ext uri="{BB962C8B-B14F-4D97-AF65-F5344CB8AC3E}">
        <p14:creationId xmlns:p14="http://schemas.microsoft.com/office/powerpoint/2010/main" val="191060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07" y="2941530"/>
            <a:ext cx="5570515" cy="28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6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143" r="-8143"/>
          <a:stretch>
            <a:fillRect/>
          </a:stretch>
        </p:blipFill>
        <p:spPr>
          <a:xfrm>
            <a:off x="914400" y="2636396"/>
            <a:ext cx="7315200" cy="3867999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1347063"/>
            <a:ext cx="7315200" cy="904459"/>
          </a:xfrm>
        </p:spPr>
        <p:txBody>
          <a:bodyPr/>
          <a:lstStyle/>
          <a:p>
            <a:r>
              <a:rPr lang="en-US" dirty="0" smtClean="0"/>
              <a:t>Mexican Immigrants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</a:t>
            </a:r>
            <a:r>
              <a:rPr lang="en-US" sz="3200" dirty="0" smtClean="0"/>
              <a:t>are they </a:t>
            </a:r>
            <a:r>
              <a:rPr lang="en-US" sz="3200" dirty="0"/>
              <a:t>m</a:t>
            </a:r>
            <a:r>
              <a:rPr lang="en-US" sz="3200" dirty="0" smtClean="0"/>
              <a:t>oving </a:t>
            </a:r>
            <a:r>
              <a:rPr lang="en-US" sz="3200" dirty="0"/>
              <a:t>to the </a:t>
            </a:r>
            <a:r>
              <a:rPr lang="en-US" sz="3200" dirty="0" smtClean="0"/>
              <a:t>US?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40881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1) </a:t>
            </a:r>
            <a:r>
              <a:rPr lang="en-US" b="1" i="1" dirty="0" smtClean="0"/>
              <a:t>Welcoming of  Educated Mexicans</a:t>
            </a:r>
          </a:p>
          <a:p>
            <a:endParaRPr lang="en-US" dirty="0"/>
          </a:p>
          <a:p>
            <a:pPr lvl="1"/>
            <a:r>
              <a:rPr lang="en-US" sz="2000" dirty="0" smtClean="0"/>
              <a:t> President </a:t>
            </a:r>
            <a:r>
              <a:rPr lang="en-US" sz="2000" dirty="0"/>
              <a:t>a</a:t>
            </a:r>
            <a:r>
              <a:rPr lang="en-US" sz="2000" dirty="0" smtClean="0"/>
              <a:t>nd Congress Welcome. (Green Cards, MA or       Ph.D.)</a:t>
            </a:r>
            <a:endParaRPr lang="en-US" sz="2000" dirty="0"/>
          </a:p>
          <a:p>
            <a:pPr marL="320040" lvl="1" indent="0">
              <a:buNone/>
            </a:pPr>
            <a:endParaRPr lang="en-US" sz="2000" dirty="0" smtClean="0"/>
          </a:p>
          <a:p>
            <a:pPr marL="320040" lvl="1" indent="0">
              <a:buNone/>
            </a:pPr>
            <a:r>
              <a:rPr lang="en-US" sz="2000" dirty="0" smtClean="0"/>
              <a:t>Private Sector: Bill Gates: “</a:t>
            </a:r>
            <a:r>
              <a:rPr lang="en-US" sz="2000" dirty="0"/>
              <a:t>W</a:t>
            </a:r>
            <a:r>
              <a:rPr lang="en-US" sz="2000" dirty="0" smtClean="0"/>
              <a:t>e </a:t>
            </a:r>
            <a:r>
              <a:rPr lang="en-US" sz="2000" dirty="0"/>
              <a:t>N</a:t>
            </a:r>
            <a:r>
              <a:rPr lang="en-US" sz="2000" dirty="0" smtClean="0"/>
              <a:t>eed </a:t>
            </a:r>
            <a:r>
              <a:rPr lang="en-US" sz="2000" dirty="0"/>
              <a:t>to </a:t>
            </a:r>
            <a:r>
              <a:rPr lang="en-US" sz="2000" dirty="0" smtClean="0"/>
              <a:t>Attract </a:t>
            </a:r>
            <a:r>
              <a:rPr lang="en-US" sz="2000" dirty="0"/>
              <a:t>and </a:t>
            </a:r>
            <a:r>
              <a:rPr lang="en-US" sz="2000" dirty="0" smtClean="0"/>
              <a:t>Retain </a:t>
            </a:r>
            <a:r>
              <a:rPr lang="en-US" sz="2000" dirty="0"/>
              <a:t>the </a:t>
            </a:r>
            <a:r>
              <a:rPr lang="en-US" sz="2000" dirty="0" smtClean="0"/>
              <a:t>Brightest </a:t>
            </a:r>
            <a:r>
              <a:rPr lang="en-US" sz="2000" dirty="0"/>
              <a:t>and most </a:t>
            </a:r>
            <a:r>
              <a:rPr lang="en-US" sz="2000" dirty="0" smtClean="0"/>
              <a:t>Talented </a:t>
            </a:r>
            <a:r>
              <a:rPr lang="en-US" sz="2000" dirty="0"/>
              <a:t>P</a:t>
            </a:r>
            <a:r>
              <a:rPr lang="en-US" sz="2000" dirty="0" smtClean="0"/>
              <a:t>eople </a:t>
            </a:r>
            <a:r>
              <a:rPr lang="en-US" sz="2000" dirty="0"/>
              <a:t>A</a:t>
            </a:r>
            <a:r>
              <a:rPr lang="en-US" sz="2000" dirty="0" smtClean="0"/>
              <a:t>round </a:t>
            </a:r>
            <a:r>
              <a:rPr lang="en-US" sz="2000" dirty="0"/>
              <a:t>the </a:t>
            </a:r>
            <a:r>
              <a:rPr lang="en-US" sz="2000" dirty="0" smtClean="0"/>
              <a:t>World</a:t>
            </a:r>
            <a:r>
              <a:rPr lang="en-US" sz="2000" dirty="0"/>
              <a:t>.” 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US Universities Support Free Market of Brains.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Yale= </a:t>
            </a:r>
            <a:r>
              <a:rPr lang="en-US" sz="2000" b="1" i="1" dirty="0"/>
              <a:t>S</a:t>
            </a:r>
            <a:r>
              <a:rPr lang="en-US" sz="2000" b="1" i="1" dirty="0" smtClean="0"/>
              <a:t>eeks </a:t>
            </a:r>
            <a:r>
              <a:rPr lang="en-US" sz="2000" b="1" i="1" dirty="0"/>
              <a:t>to </a:t>
            </a:r>
            <a:r>
              <a:rPr lang="en-US" sz="2000" b="1" i="1" dirty="0" smtClean="0"/>
              <a:t>Attract </a:t>
            </a:r>
            <a:r>
              <a:rPr lang="en-US" sz="2000" b="1" i="1" dirty="0"/>
              <a:t>a </a:t>
            </a:r>
            <a:r>
              <a:rPr lang="en-US" sz="2000" b="1" i="1" dirty="0" smtClean="0"/>
              <a:t>Diverse </a:t>
            </a:r>
            <a:r>
              <a:rPr lang="en-US" sz="2000" b="1" i="1" dirty="0"/>
              <a:t>G</a:t>
            </a:r>
            <a:r>
              <a:rPr lang="en-US" sz="2000" b="1" i="1" dirty="0" smtClean="0"/>
              <a:t>roup </a:t>
            </a:r>
            <a:r>
              <a:rPr lang="en-US" sz="2000" b="1" i="1" dirty="0"/>
              <a:t>of </a:t>
            </a:r>
            <a:r>
              <a:rPr lang="en-US" sz="2000" b="1" i="1" dirty="0" smtClean="0"/>
              <a:t>Exceptionally </a:t>
            </a:r>
            <a:r>
              <a:rPr lang="en-US" sz="2000" b="1" i="1" dirty="0"/>
              <a:t>T</a:t>
            </a:r>
            <a:r>
              <a:rPr lang="en-US" sz="2000" b="1" i="1" dirty="0" smtClean="0"/>
              <a:t>alented </a:t>
            </a:r>
            <a:r>
              <a:rPr lang="en-US" sz="2000" b="1" i="1" dirty="0"/>
              <a:t>M</a:t>
            </a:r>
            <a:r>
              <a:rPr lang="en-US" sz="2000" b="1" i="1" dirty="0" smtClean="0"/>
              <a:t>en </a:t>
            </a:r>
            <a:r>
              <a:rPr lang="en-US" sz="2000" b="1" i="1" dirty="0"/>
              <a:t>and </a:t>
            </a:r>
            <a:r>
              <a:rPr lang="en-US" sz="2000" b="1" i="1" dirty="0" smtClean="0"/>
              <a:t>Women </a:t>
            </a:r>
            <a:r>
              <a:rPr lang="en-US" sz="2000" b="1" i="1" dirty="0"/>
              <a:t>from </a:t>
            </a:r>
            <a:r>
              <a:rPr lang="en-US" sz="2000" b="1" i="1" dirty="0" smtClean="0"/>
              <a:t>Across </a:t>
            </a:r>
            <a:r>
              <a:rPr lang="en-US" sz="2000" b="1" i="1" dirty="0"/>
              <a:t>the </a:t>
            </a:r>
            <a:r>
              <a:rPr lang="en-US" sz="2000" b="1" i="1" dirty="0" smtClean="0"/>
              <a:t>Nation </a:t>
            </a:r>
            <a:r>
              <a:rPr lang="en-US" sz="2000" b="1" i="1" dirty="0"/>
              <a:t>and </a:t>
            </a:r>
            <a:r>
              <a:rPr lang="en-US" sz="2000" b="1" i="1" dirty="0" smtClean="0"/>
              <a:t>Around </a:t>
            </a:r>
            <a:r>
              <a:rPr lang="en-US" sz="2000" b="1" i="1" dirty="0"/>
              <a:t>the </a:t>
            </a:r>
            <a:r>
              <a:rPr lang="en-US" sz="2000" b="1" i="1" dirty="0" smtClean="0"/>
              <a:t>World.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are they </a:t>
            </a:r>
            <a:r>
              <a:rPr lang="en-US" dirty="0"/>
              <a:t>m</a:t>
            </a:r>
            <a:r>
              <a:rPr lang="en-US" dirty="0" smtClean="0"/>
              <a:t>oving </a:t>
            </a:r>
            <a:r>
              <a:rPr lang="en-US" dirty="0"/>
              <a:t>to the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4088167"/>
          </a:xfrm>
        </p:spPr>
        <p:txBody>
          <a:bodyPr>
            <a:noAutofit/>
          </a:bodyPr>
          <a:lstStyle/>
          <a:p>
            <a:r>
              <a:rPr lang="en-US" dirty="0" smtClean="0"/>
              <a:t>2)</a:t>
            </a:r>
            <a:r>
              <a:rPr lang="en-US" b="1" i="1" dirty="0" smtClean="0"/>
              <a:t> </a:t>
            </a:r>
            <a:r>
              <a:rPr lang="en-US" b="1" i="1" dirty="0"/>
              <a:t>L</a:t>
            </a:r>
            <a:r>
              <a:rPr lang="en-US" b="1" i="1" dirty="0" smtClean="0"/>
              <a:t>ack </a:t>
            </a:r>
            <a:r>
              <a:rPr lang="en-US" b="1" i="1" dirty="0"/>
              <a:t>of </a:t>
            </a:r>
            <a:r>
              <a:rPr lang="en-US" b="1" i="1" dirty="0" smtClean="0"/>
              <a:t>Proper </a:t>
            </a:r>
            <a:r>
              <a:rPr lang="en-US" b="1" i="1" dirty="0"/>
              <a:t>R</a:t>
            </a:r>
            <a:r>
              <a:rPr lang="en-US" b="1" i="1" dirty="0" smtClean="0"/>
              <a:t>esearch </a:t>
            </a:r>
            <a:r>
              <a:rPr lang="en-US" b="1" i="1" dirty="0"/>
              <a:t>I</a:t>
            </a:r>
            <a:r>
              <a:rPr lang="en-US" b="1" i="1" dirty="0" smtClean="0"/>
              <a:t>nfrastructure </a:t>
            </a:r>
            <a:r>
              <a:rPr lang="en-US" b="1" i="1" dirty="0"/>
              <a:t>and </a:t>
            </a:r>
            <a:r>
              <a:rPr lang="en-US" b="1" i="1" dirty="0" smtClean="0"/>
              <a:t>Resources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sz="2000" b="1" i="1" u="sng" dirty="0" smtClean="0"/>
              <a:t>GDP in R&amp;D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Mexico=0.39% of GDP, 2013 historic 0.51%</a:t>
            </a:r>
          </a:p>
          <a:p>
            <a:pPr lvl="1"/>
            <a:r>
              <a:rPr lang="en-US" sz="2000" dirty="0" smtClean="0"/>
              <a:t>Israel=  4.20%</a:t>
            </a:r>
          </a:p>
          <a:p>
            <a:pPr lvl="1"/>
            <a:r>
              <a:rPr lang="en-US" sz="2000" dirty="0" smtClean="0"/>
              <a:t> Finland= </a:t>
            </a:r>
            <a:r>
              <a:rPr lang="en-US" sz="2000" dirty="0"/>
              <a:t>3.80</a:t>
            </a:r>
            <a:r>
              <a:rPr lang="en-US" sz="2000" dirty="0" smtClean="0"/>
              <a:t>%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South Korea 3.45</a:t>
            </a:r>
            <a:r>
              <a:rPr lang="en-US" sz="2000" dirty="0" smtClean="0"/>
              <a:t>%</a:t>
            </a:r>
            <a:endParaRPr lang="en-US" sz="2000" dirty="0"/>
          </a:p>
          <a:p>
            <a:pPr lvl="1"/>
            <a:r>
              <a:rPr lang="en-US" sz="2000" dirty="0" smtClean="0"/>
              <a:t>United </a:t>
            </a:r>
            <a:r>
              <a:rPr lang="en-US" sz="2000" dirty="0"/>
              <a:t>States 2.68%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Brazil= 1.25%</a:t>
            </a:r>
          </a:p>
          <a:p>
            <a:pPr lvl="1"/>
            <a:r>
              <a:rPr lang="en-US" sz="2000" dirty="0" smtClean="0"/>
              <a:t> Argentina=0.61%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48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are they </a:t>
            </a:r>
            <a:r>
              <a:rPr lang="en-US" dirty="0"/>
              <a:t>m</a:t>
            </a:r>
            <a:r>
              <a:rPr lang="en-US" dirty="0" smtClean="0"/>
              <a:t>oving </a:t>
            </a:r>
            <a:r>
              <a:rPr lang="en-US" dirty="0"/>
              <a:t>to the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Lack of Infrastructure</a:t>
            </a:r>
          </a:p>
          <a:p>
            <a:endParaRPr lang="en-US" sz="2400" dirty="0" smtClean="0"/>
          </a:p>
          <a:p>
            <a:pPr marL="45720" indent="0">
              <a:buNone/>
            </a:pPr>
            <a:endParaRPr lang="en-US" sz="2400" dirty="0"/>
          </a:p>
          <a:p>
            <a:r>
              <a:rPr lang="es-ES_tradnl" sz="2400" dirty="0"/>
              <a:t> Clara </a:t>
            </a:r>
            <a:r>
              <a:rPr lang="es-ES_tradnl" sz="2400" dirty="0" err="1" smtClean="0"/>
              <a:t>Gorodezky</a:t>
            </a:r>
            <a:endParaRPr lang="es-ES_tradnl" sz="2400" dirty="0" smtClean="0"/>
          </a:p>
          <a:p>
            <a:endParaRPr lang="es-ES_tradnl" sz="2400" dirty="0"/>
          </a:p>
          <a:p>
            <a:endParaRPr lang="es-ES_tradnl" sz="2400" dirty="0" smtClean="0"/>
          </a:p>
          <a:p>
            <a:r>
              <a:rPr lang="en-US" sz="2400" dirty="0"/>
              <a:t>Laura Trejo.</a:t>
            </a:r>
          </a:p>
          <a:p>
            <a:pPr marL="4572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8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are they </a:t>
            </a:r>
            <a:r>
              <a:rPr lang="en-US" dirty="0"/>
              <a:t>m</a:t>
            </a:r>
            <a:r>
              <a:rPr lang="en-US" dirty="0" smtClean="0"/>
              <a:t>oving </a:t>
            </a:r>
            <a:r>
              <a:rPr lang="en-US" dirty="0"/>
              <a:t>to the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3) </a:t>
            </a:r>
            <a:r>
              <a:rPr lang="en-US" sz="2400" b="1" i="1" dirty="0" smtClean="0"/>
              <a:t>Instability of Research Institutions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-Politics in Academia.</a:t>
            </a:r>
          </a:p>
          <a:p>
            <a:pPr lvl="1"/>
            <a:r>
              <a:rPr lang="en-US" sz="2400" dirty="0" smtClean="0"/>
              <a:t>-Union Strikes.</a:t>
            </a:r>
          </a:p>
          <a:p>
            <a:pPr lvl="1"/>
            <a:r>
              <a:rPr lang="en-US" sz="2400" dirty="0" smtClean="0"/>
              <a:t>-Student’s Strikes </a:t>
            </a:r>
          </a:p>
          <a:p>
            <a:pPr lvl="1"/>
            <a:r>
              <a:rPr lang="en-US" sz="2400" dirty="0" smtClean="0"/>
              <a:t>-Government Pressures to Change Research.</a:t>
            </a:r>
          </a:p>
          <a:p>
            <a:pPr lvl="1"/>
            <a:r>
              <a:rPr lang="en-US" sz="2400" dirty="0" smtClean="0"/>
              <a:t>-Political Appointees.</a:t>
            </a:r>
          </a:p>
          <a:p>
            <a:pPr lvl="1"/>
            <a:r>
              <a:rPr lang="en-US" sz="2400" dirty="0" smtClean="0"/>
              <a:t>-Government Bureaucracy (Funds).</a:t>
            </a:r>
          </a:p>
          <a:p>
            <a:pPr lvl="1"/>
            <a:r>
              <a:rPr lang="en-US" sz="2400" dirty="0" smtClean="0"/>
              <a:t>-University Bureaucracy, etc.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are they moving </a:t>
            </a:r>
            <a:r>
              <a:rPr lang="en-US" dirty="0"/>
              <a:t>to the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4) </a:t>
            </a:r>
            <a:r>
              <a:rPr lang="en-US" b="1" i="1" dirty="0" smtClean="0"/>
              <a:t>Salary </a:t>
            </a:r>
            <a:r>
              <a:rPr lang="en-US" b="1" i="1" dirty="0"/>
              <a:t>G</a:t>
            </a:r>
            <a:r>
              <a:rPr lang="en-US" b="1" i="1" dirty="0" smtClean="0"/>
              <a:t>ap and </a:t>
            </a:r>
            <a:r>
              <a:rPr lang="en-US" b="1" i="1" dirty="0"/>
              <a:t>U</a:t>
            </a:r>
            <a:r>
              <a:rPr lang="en-US" b="1" i="1" dirty="0" smtClean="0"/>
              <a:t>nclear </a:t>
            </a:r>
            <a:r>
              <a:rPr lang="en-US" b="1" i="1" dirty="0"/>
              <a:t>R</a:t>
            </a:r>
            <a:r>
              <a:rPr lang="en-US" b="1" i="1" dirty="0" smtClean="0"/>
              <a:t>oute </a:t>
            </a:r>
            <a:r>
              <a:rPr lang="en-US" b="1" i="1" dirty="0"/>
              <a:t>for </a:t>
            </a:r>
            <a:r>
              <a:rPr lang="en-US" b="1" i="1" dirty="0" smtClean="0"/>
              <a:t>Professional Promotion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Average Salary Assistant Professor in Political Science</a:t>
            </a:r>
          </a:p>
          <a:p>
            <a:r>
              <a:rPr lang="en-US" dirty="0" smtClean="0"/>
              <a:t>Mexico= $30,000.</a:t>
            </a:r>
          </a:p>
          <a:p>
            <a:r>
              <a:rPr lang="en-US" dirty="0" smtClean="0"/>
              <a:t>UT Austin=$85,000</a:t>
            </a:r>
          </a:p>
          <a:p>
            <a:endParaRPr lang="en-US" dirty="0"/>
          </a:p>
          <a:p>
            <a:r>
              <a:rPr lang="en-US" dirty="0" smtClean="0"/>
              <a:t>Medical Science Assistant Professor</a:t>
            </a:r>
          </a:p>
          <a:p>
            <a:r>
              <a:rPr lang="en-US" dirty="0" smtClean="0"/>
              <a:t>Mexico=$22,000</a:t>
            </a:r>
          </a:p>
          <a:p>
            <a:r>
              <a:rPr lang="en-US" dirty="0" smtClean="0"/>
              <a:t>Molecular </a:t>
            </a:r>
            <a:r>
              <a:rPr lang="en-US" dirty="0"/>
              <a:t>Genetics and Microbiology </a:t>
            </a:r>
          </a:p>
          <a:p>
            <a:r>
              <a:rPr lang="en-US" dirty="0" smtClean="0"/>
              <a:t>UT Austin= $79,817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are they moving </a:t>
            </a:r>
            <a:r>
              <a:rPr lang="en-US" dirty="0"/>
              <a:t>to the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Full Professor in Medical Sciences</a:t>
            </a:r>
          </a:p>
          <a:p>
            <a:endParaRPr lang="en-US" sz="2400" dirty="0"/>
          </a:p>
          <a:p>
            <a:r>
              <a:rPr lang="en-US" sz="2400" dirty="0" smtClean="0"/>
              <a:t>Mexico= $100,000 Clear Plus benefits (Aguinaldo, SNI).</a:t>
            </a:r>
          </a:p>
          <a:p>
            <a:endParaRPr lang="en-US" sz="2400" dirty="0" smtClean="0"/>
          </a:p>
          <a:p>
            <a:r>
              <a:rPr lang="en-US" sz="2400" dirty="0" smtClean="0"/>
              <a:t>UT Austin= Molecular </a:t>
            </a:r>
            <a:r>
              <a:rPr lang="en-US" sz="2400" dirty="0"/>
              <a:t>Genetics and Microbiology is </a:t>
            </a:r>
            <a:r>
              <a:rPr lang="en-US" sz="2400" dirty="0" smtClean="0"/>
              <a:t>$160,000</a:t>
            </a:r>
          </a:p>
          <a:p>
            <a:endParaRPr lang="en-US" sz="2400" dirty="0"/>
          </a:p>
          <a:p>
            <a:r>
              <a:rPr lang="en-US" sz="2400" b="1" i="1" dirty="0" smtClean="0"/>
              <a:t>Problems of Living in Mexico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38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are they moving </a:t>
            </a:r>
            <a:r>
              <a:rPr lang="en-US" dirty="0"/>
              <a:t>to the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39462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5) </a:t>
            </a:r>
            <a:r>
              <a:rPr lang="en-US" b="1" i="1" dirty="0" smtClean="0"/>
              <a:t>Security Reasons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hefts Incidents:</a:t>
            </a:r>
          </a:p>
          <a:p>
            <a:r>
              <a:rPr lang="en-US" dirty="0" smtClean="0"/>
              <a:t>2006= 545,251</a:t>
            </a:r>
          </a:p>
          <a:p>
            <a:r>
              <a:rPr lang="en-US" dirty="0" smtClean="0"/>
              <a:t>2012= 711,168</a:t>
            </a:r>
          </a:p>
          <a:p>
            <a:endParaRPr lang="en-US" dirty="0"/>
          </a:p>
          <a:p>
            <a:r>
              <a:rPr lang="en-US" dirty="0" smtClean="0"/>
              <a:t>Kidnappings</a:t>
            </a:r>
          </a:p>
          <a:p>
            <a:r>
              <a:rPr lang="en-US" dirty="0" smtClean="0"/>
              <a:t>2006= </a:t>
            </a:r>
            <a:r>
              <a:rPr lang="en-US" dirty="0"/>
              <a:t>733 </a:t>
            </a:r>
            <a:endParaRPr lang="en-US" dirty="0" smtClean="0"/>
          </a:p>
          <a:p>
            <a:r>
              <a:rPr lang="en-US" dirty="0" smtClean="0"/>
              <a:t>2012= 1,317</a:t>
            </a:r>
          </a:p>
          <a:p>
            <a:r>
              <a:rPr lang="en-US" dirty="0" smtClean="0"/>
              <a:t>2013= 1,698</a:t>
            </a:r>
          </a:p>
          <a:p>
            <a:r>
              <a:rPr lang="en-US" dirty="0" smtClean="0"/>
              <a:t>2014=  (January-April 683)</a:t>
            </a:r>
          </a:p>
          <a:p>
            <a:endParaRPr lang="en-US" dirty="0"/>
          </a:p>
          <a:p>
            <a:r>
              <a:rPr lang="en-US" dirty="0" smtClean="0"/>
              <a:t>Extortion</a:t>
            </a:r>
          </a:p>
          <a:p>
            <a:r>
              <a:rPr lang="en-US" dirty="0" smtClean="0"/>
              <a:t>2006= 3,157 </a:t>
            </a:r>
          </a:p>
          <a:p>
            <a:r>
              <a:rPr lang="en-US" dirty="0" smtClean="0"/>
              <a:t>2012= 6,038</a:t>
            </a:r>
          </a:p>
          <a:p>
            <a:r>
              <a:rPr lang="en-US" dirty="0" smtClean="0"/>
              <a:t>2013= 8,042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they moving to the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90" y="2769833"/>
            <a:ext cx="7472010" cy="4088167"/>
          </a:xfrm>
        </p:spPr>
        <p:txBody>
          <a:bodyPr>
            <a:normAutofit/>
          </a:bodyPr>
          <a:lstStyle/>
          <a:p>
            <a:r>
              <a:rPr lang="en-CA" sz="2200" dirty="0" smtClean="0"/>
              <a:t>México </a:t>
            </a:r>
            <a:r>
              <a:rPr lang="en-CA" sz="2200" dirty="0" err="1" smtClean="0"/>
              <a:t>Unido</a:t>
            </a:r>
            <a:r>
              <a:rPr lang="en-CA" sz="2200" dirty="0" smtClean="0"/>
              <a:t> Contra la </a:t>
            </a:r>
            <a:r>
              <a:rPr lang="en-CA" sz="2200" dirty="0" err="1" smtClean="0"/>
              <a:t>Delincuencia</a:t>
            </a:r>
            <a:r>
              <a:rPr lang="en-CA" sz="2200" dirty="0" smtClean="0"/>
              <a:t>, Feb 2015.</a:t>
            </a:r>
          </a:p>
          <a:p>
            <a:pPr marL="45720" indent="0">
              <a:buNone/>
            </a:pPr>
            <a:endParaRPr lang="en-CA" sz="2200" dirty="0" smtClean="0"/>
          </a:p>
          <a:p>
            <a:r>
              <a:rPr lang="en-CA" sz="2200" dirty="0" smtClean="0"/>
              <a:t>Mexicans Victims of Crime</a:t>
            </a:r>
          </a:p>
          <a:p>
            <a:endParaRPr lang="en-CA" sz="2200" dirty="0" smtClean="0"/>
          </a:p>
          <a:p>
            <a:r>
              <a:rPr lang="en-CA" sz="2200" dirty="0" smtClean="0"/>
              <a:t>January 2010= 22.5%</a:t>
            </a:r>
          </a:p>
          <a:p>
            <a:r>
              <a:rPr lang="en-CA" sz="2200" dirty="0" smtClean="0"/>
              <a:t>January 2011= 26%</a:t>
            </a:r>
          </a:p>
          <a:p>
            <a:r>
              <a:rPr lang="en-CA" sz="2200" dirty="0" smtClean="0"/>
              <a:t>January 2012= 36%.</a:t>
            </a:r>
          </a:p>
          <a:p>
            <a:r>
              <a:rPr lang="en-CA" sz="2200" dirty="0" smtClean="0"/>
              <a:t>January 2013= 23.2%</a:t>
            </a:r>
          </a:p>
          <a:p>
            <a:r>
              <a:rPr lang="en-CA" sz="2200" dirty="0" smtClean="0"/>
              <a:t>January 2014= 24.5%</a:t>
            </a:r>
          </a:p>
          <a:p>
            <a:r>
              <a:rPr lang="en-CA" sz="2200" dirty="0" smtClean="0"/>
              <a:t>February 2015= 30.8%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7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are they moving </a:t>
            </a:r>
            <a:r>
              <a:rPr lang="en-US" dirty="0"/>
              <a:t>to the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2"/>
            <a:ext cx="7315200" cy="408816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dirty="0" smtClean="0"/>
              <a:t>Intentional Homicide</a:t>
            </a:r>
          </a:p>
          <a:p>
            <a:pPr marL="45720" indent="0">
              <a:buNone/>
            </a:pPr>
            <a:r>
              <a:rPr lang="en-US" dirty="0" smtClean="0"/>
              <a:t>2006= 11,806 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2012 =20,555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60% of Mexicans are Afraid of Kiddnaping or Robbery (2014).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Survey </a:t>
            </a:r>
            <a:r>
              <a:rPr lang="en-US" dirty="0"/>
              <a:t>148 H</a:t>
            </a:r>
            <a:r>
              <a:rPr lang="en-US" dirty="0" smtClean="0"/>
              <a:t>ighly Skilled </a:t>
            </a:r>
            <a:r>
              <a:rPr lang="en-US" dirty="0"/>
              <a:t>Mexican W</a:t>
            </a:r>
            <a:r>
              <a:rPr lang="en-US" dirty="0" smtClean="0"/>
              <a:t>orkers</a:t>
            </a:r>
          </a:p>
          <a:p>
            <a:endParaRPr lang="en-US" dirty="0" smtClean="0"/>
          </a:p>
          <a:p>
            <a:r>
              <a:rPr lang="en-US" dirty="0" smtClean="0"/>
              <a:t>113</a:t>
            </a:r>
            <a:r>
              <a:rPr lang="en-US" dirty="0"/>
              <a:t>, or 76</a:t>
            </a:r>
            <a:r>
              <a:rPr lang="en-US" dirty="0" smtClean="0"/>
              <a:t>% </a:t>
            </a:r>
            <a:r>
              <a:rPr lang="en-US" dirty="0"/>
              <a:t>I</a:t>
            </a:r>
            <a:r>
              <a:rPr lang="en-US" dirty="0" smtClean="0"/>
              <a:t>nsecurity Reason they </a:t>
            </a:r>
            <a:r>
              <a:rPr lang="en-US" dirty="0"/>
              <a:t>L</a:t>
            </a:r>
            <a:r>
              <a:rPr lang="en-US" dirty="0" smtClean="0"/>
              <a:t>ive </a:t>
            </a:r>
            <a:r>
              <a:rPr lang="en-US" dirty="0"/>
              <a:t>in other </a:t>
            </a:r>
            <a:r>
              <a:rPr lang="en-US" dirty="0" smtClean="0"/>
              <a:t>Countries .</a:t>
            </a:r>
          </a:p>
          <a:p>
            <a:endParaRPr lang="en-US" dirty="0"/>
          </a:p>
          <a:p>
            <a:r>
              <a:rPr lang="en-US" dirty="0" smtClean="0"/>
              <a:t>Insecurity, Central for Mexicans’ Migration to 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are they moving to </a:t>
            </a:r>
            <a:r>
              <a:rPr lang="en-US" dirty="0"/>
              <a:t>the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4088167"/>
          </a:xfrm>
        </p:spPr>
        <p:txBody>
          <a:bodyPr>
            <a:noAutofit/>
          </a:bodyPr>
          <a:lstStyle/>
          <a:p>
            <a:r>
              <a:rPr lang="en-US" sz="1900" dirty="0" smtClean="0"/>
              <a:t>Insecurity, Reason Decline in Number of  US Temporary Students.</a:t>
            </a:r>
          </a:p>
          <a:p>
            <a:pPr marL="45720" indent="0">
              <a:buNone/>
            </a:pPr>
            <a:endParaRPr lang="en-US" sz="1900" dirty="0"/>
          </a:p>
          <a:p>
            <a:r>
              <a:rPr lang="en-US" sz="1900" b="1" i="1" dirty="0" smtClean="0"/>
              <a:t>Institute for International  Education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Costa Rica and Argentina, Number one and two in Latin America.</a:t>
            </a:r>
          </a:p>
          <a:p>
            <a:endParaRPr lang="en-US" sz="1900" dirty="0" smtClean="0"/>
          </a:p>
          <a:p>
            <a:r>
              <a:rPr lang="en-US" sz="1900" dirty="0" smtClean="0"/>
              <a:t>Costa </a:t>
            </a:r>
            <a:r>
              <a:rPr lang="en-US" sz="1900" dirty="0"/>
              <a:t>Rica </a:t>
            </a:r>
            <a:r>
              <a:rPr lang="en-US" sz="1900" dirty="0" smtClean="0"/>
              <a:t>received in </a:t>
            </a:r>
            <a:endParaRPr lang="en-US" sz="1900" dirty="0"/>
          </a:p>
          <a:p>
            <a:r>
              <a:rPr lang="en-US" sz="1900" dirty="0" smtClean="0"/>
              <a:t>2009/2010= </a:t>
            </a:r>
            <a:r>
              <a:rPr lang="en-US" sz="1900" dirty="0"/>
              <a:t>6,262 </a:t>
            </a:r>
            <a:endParaRPr lang="en-US" sz="1900" dirty="0" smtClean="0"/>
          </a:p>
          <a:p>
            <a:r>
              <a:rPr lang="en-US" sz="1900" dirty="0" smtClean="0"/>
              <a:t>2010/2011=</a:t>
            </a:r>
            <a:r>
              <a:rPr lang="en-US" sz="1900" dirty="0"/>
              <a:t> </a:t>
            </a:r>
            <a:r>
              <a:rPr lang="en-US" sz="1900" dirty="0" smtClean="0"/>
              <a:t>7,230 </a:t>
            </a:r>
          </a:p>
          <a:p>
            <a:r>
              <a:rPr lang="en-US" sz="1900" dirty="0" smtClean="0"/>
              <a:t>2011/2012= 7,900</a:t>
            </a:r>
          </a:p>
          <a:p>
            <a:r>
              <a:rPr lang="en-US" sz="1900" dirty="0" smtClean="0"/>
              <a:t>2012/2013= 8,497</a:t>
            </a:r>
          </a:p>
        </p:txBody>
      </p:sp>
    </p:spTree>
    <p:extLst>
      <p:ext uri="{BB962C8B-B14F-4D97-AF65-F5344CB8AC3E}">
        <p14:creationId xmlns:p14="http://schemas.microsoft.com/office/powerpoint/2010/main" val="37120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Immigrants</a:t>
            </a:r>
            <a:endParaRPr lang="en-US" dirty="0"/>
          </a:p>
        </p:txBody>
      </p:sp>
      <p:pic>
        <p:nvPicPr>
          <p:cNvPr id="4" name="Content Placeholder 3" descr="r-MEXICAN-IMMIGRANTS-large5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6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50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they moving to the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 smtClean="0"/>
              <a:t>Mexico Received in 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2009/2010= 7,157 </a:t>
            </a:r>
          </a:p>
          <a:p>
            <a:r>
              <a:rPr lang="en-US" sz="2800" dirty="0"/>
              <a:t>2010/2011</a:t>
            </a:r>
            <a:r>
              <a:rPr lang="en-US" sz="2800" dirty="0" smtClean="0"/>
              <a:t>=  </a:t>
            </a:r>
            <a:r>
              <a:rPr lang="en-US" sz="2800" dirty="0"/>
              <a:t>4,167 </a:t>
            </a:r>
            <a:endParaRPr lang="en-US" sz="2800" dirty="0" smtClean="0"/>
          </a:p>
          <a:p>
            <a:r>
              <a:rPr lang="en-US" sz="2800" dirty="0" smtClean="0"/>
              <a:t>2011/2012=  3,815</a:t>
            </a:r>
          </a:p>
          <a:p>
            <a:r>
              <a:rPr lang="en-US" sz="2800" dirty="0" smtClean="0"/>
              <a:t>2012/2013=  3,730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01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Implications: </a:t>
            </a:r>
            <a:r>
              <a:rPr lang="en-US" dirty="0"/>
              <a:t>Benefits for the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35" y="2769833"/>
            <a:ext cx="7498465" cy="4088167"/>
          </a:xfrm>
        </p:spPr>
        <p:txBody>
          <a:bodyPr>
            <a:noAutofit/>
          </a:bodyPr>
          <a:lstStyle/>
          <a:p>
            <a:r>
              <a:rPr lang="en-US" sz="2500" dirty="0" smtClean="0"/>
              <a:t>US as a Free Rider: </a:t>
            </a:r>
            <a:r>
              <a:rPr lang="en-US" sz="2500" dirty="0"/>
              <a:t>P</a:t>
            </a:r>
            <a:r>
              <a:rPr lang="en-US" sz="2500" dirty="0" smtClean="0"/>
              <a:t>eople </a:t>
            </a:r>
            <a:r>
              <a:rPr lang="en-US" sz="2500" dirty="0"/>
              <a:t>E</a:t>
            </a:r>
            <a:r>
              <a:rPr lang="en-US" sz="2500" dirty="0" smtClean="0"/>
              <a:t>ducated </a:t>
            </a:r>
            <a:r>
              <a:rPr lang="en-US" sz="2500" dirty="0"/>
              <a:t>in Mexico</a:t>
            </a:r>
          </a:p>
          <a:p>
            <a:endParaRPr lang="en-US" sz="2500" dirty="0"/>
          </a:p>
          <a:p>
            <a:r>
              <a:rPr lang="en-US" sz="2500" dirty="0"/>
              <a:t>Studied </a:t>
            </a:r>
            <a:r>
              <a:rPr lang="en-US" sz="2500" dirty="0" smtClean="0"/>
              <a:t>Abroad with </a:t>
            </a:r>
            <a:r>
              <a:rPr lang="en-US" sz="2500" dirty="0"/>
              <a:t>M</a:t>
            </a:r>
            <a:r>
              <a:rPr lang="en-US" sz="2500" dirty="0" smtClean="0"/>
              <a:t>oney from </a:t>
            </a:r>
            <a:r>
              <a:rPr lang="en-US" sz="2500" dirty="0"/>
              <a:t>the Mexican </a:t>
            </a:r>
            <a:r>
              <a:rPr lang="en-US" sz="2500" dirty="0" smtClean="0"/>
              <a:t>Gov. </a:t>
            </a:r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Few T</a:t>
            </a:r>
            <a:r>
              <a:rPr lang="en-US" sz="2500" dirty="0" smtClean="0"/>
              <a:t>imes </a:t>
            </a:r>
            <a:r>
              <a:rPr lang="en-US" sz="2500" dirty="0"/>
              <a:t>with the M</a:t>
            </a:r>
            <a:r>
              <a:rPr lang="en-US" sz="2500" dirty="0" smtClean="0"/>
              <a:t>oney </a:t>
            </a:r>
            <a:r>
              <a:rPr lang="en-US" sz="2500" dirty="0"/>
              <a:t>of B</a:t>
            </a:r>
            <a:r>
              <a:rPr lang="en-US" sz="2500" dirty="0" smtClean="0"/>
              <a:t>ilateral Organizations. (Fulbright). </a:t>
            </a:r>
            <a:endParaRPr lang="en-US" sz="2500" dirty="0"/>
          </a:p>
          <a:p>
            <a:endParaRPr lang="en-US" sz="2500" dirty="0"/>
          </a:p>
          <a:p>
            <a:r>
              <a:rPr lang="en-US" sz="2500" dirty="0" smtClean="0"/>
              <a:t>Fewer </a:t>
            </a:r>
            <a:r>
              <a:rPr lang="en-US" sz="2500" dirty="0"/>
              <a:t>T</a:t>
            </a:r>
            <a:r>
              <a:rPr lang="en-US" sz="2500" dirty="0" smtClean="0"/>
              <a:t>imes with </a:t>
            </a:r>
            <a:r>
              <a:rPr lang="en-US" sz="2500" dirty="0"/>
              <a:t>American Money.</a:t>
            </a:r>
          </a:p>
        </p:txBody>
      </p:sp>
    </p:spTree>
    <p:extLst>
      <p:ext uri="{BB962C8B-B14F-4D97-AF65-F5344CB8AC3E}">
        <p14:creationId xmlns:p14="http://schemas.microsoft.com/office/powerpoint/2010/main" val="37471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Implications: Benefits for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en-US" sz="2400" b="1" i="1" dirty="0" smtClean="0"/>
              <a:t>The US is Receiving Highly Qualified Mexicans</a:t>
            </a:r>
          </a:p>
          <a:p>
            <a:endParaRPr lang="en-US" sz="2400" dirty="0"/>
          </a:p>
          <a:p>
            <a:pPr lvl="1"/>
            <a:r>
              <a:rPr lang="en-US" sz="2200" dirty="0" smtClean="0"/>
              <a:t>In the US the Filter for Good </a:t>
            </a:r>
            <a:r>
              <a:rPr lang="en-US" sz="2200" dirty="0"/>
              <a:t>S</a:t>
            </a:r>
            <a:r>
              <a:rPr lang="en-US" sz="2200" dirty="0" smtClean="0"/>
              <a:t>tudents and </a:t>
            </a:r>
            <a:r>
              <a:rPr lang="en-US" sz="2200" dirty="0"/>
              <a:t>P</a:t>
            </a:r>
            <a:r>
              <a:rPr lang="en-US" sz="2200" dirty="0" smtClean="0"/>
              <a:t>rofessionals is done by the Universities.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In Mexico it is done by the Universities, the Government, the American Universities and </a:t>
            </a:r>
            <a:r>
              <a:rPr lang="en-US" sz="2200" dirty="0"/>
              <a:t>J</a:t>
            </a:r>
            <a:r>
              <a:rPr lang="en-US" sz="2200" dirty="0" smtClean="0"/>
              <a:t>ob Market.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72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Implications: Benefits for the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3)</a:t>
            </a:r>
            <a:r>
              <a:rPr lang="en-US" b="1" i="1" dirty="0" smtClean="0"/>
              <a:t> Contribute </a:t>
            </a:r>
            <a:r>
              <a:rPr lang="en-US" b="1" i="1" dirty="0"/>
              <a:t>to American and </a:t>
            </a:r>
            <a:r>
              <a:rPr lang="en-US" b="1" i="1" dirty="0" smtClean="0"/>
              <a:t>Global </a:t>
            </a:r>
            <a:r>
              <a:rPr lang="en-US" b="1" i="1" dirty="0"/>
              <a:t>S</a:t>
            </a:r>
            <a:r>
              <a:rPr lang="en-US" b="1" i="1" dirty="0" smtClean="0"/>
              <a:t>cience </a:t>
            </a:r>
            <a:r>
              <a:rPr lang="en-US" b="1" i="1" dirty="0"/>
              <a:t>and </a:t>
            </a:r>
            <a:r>
              <a:rPr lang="en-US" b="1" i="1" dirty="0" smtClean="0"/>
              <a:t>Shaping </a:t>
            </a:r>
            <a:r>
              <a:rPr lang="en-US" b="1" i="1" dirty="0"/>
              <a:t>American </a:t>
            </a:r>
            <a:r>
              <a:rPr lang="en-US" b="1" i="1" dirty="0" smtClean="0"/>
              <a:t>Science </a:t>
            </a:r>
            <a:r>
              <a:rPr lang="en-US" b="1" i="1" dirty="0"/>
              <a:t>and </a:t>
            </a:r>
            <a:r>
              <a:rPr lang="en-US" b="1" i="1" dirty="0" smtClean="0"/>
              <a:t>Culture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Mexican </a:t>
            </a:r>
            <a:r>
              <a:rPr lang="en-US" dirty="0"/>
              <a:t>S</a:t>
            </a:r>
            <a:r>
              <a:rPr lang="en-US" dirty="0" smtClean="0"/>
              <a:t>cientists </a:t>
            </a:r>
            <a:r>
              <a:rPr lang="en-US" dirty="0"/>
              <a:t>B</a:t>
            </a:r>
            <a:r>
              <a:rPr lang="en-US" dirty="0" smtClean="0"/>
              <a:t>ring a Background that Shape the Work and Science of the USA.</a:t>
            </a:r>
          </a:p>
          <a:p>
            <a:endParaRPr lang="en-US" dirty="0"/>
          </a:p>
          <a:p>
            <a:r>
              <a:rPr lang="en-US" dirty="0" smtClean="0"/>
              <a:t>Ignacio Chapla=</a:t>
            </a:r>
            <a:r>
              <a:rPr lang="en-US" dirty="0"/>
              <a:t>flow of transgenes from genetically modified corn into Mexican wild </a:t>
            </a:r>
            <a:r>
              <a:rPr lang="en-US" dirty="0" smtClean="0"/>
              <a:t>maize (Oaxaca).</a:t>
            </a:r>
          </a:p>
          <a:p>
            <a:endParaRPr lang="en-US" dirty="0"/>
          </a:p>
          <a:p>
            <a:r>
              <a:rPr lang="en-US" dirty="0" smtClean="0"/>
              <a:t>Rodolfo Dirzo= Loosing Megafauna</a:t>
            </a:r>
            <a:r>
              <a:rPr lang="en-US" dirty="0"/>
              <a:t> </a:t>
            </a:r>
            <a:r>
              <a:rPr lang="en-US" dirty="0" smtClean="0"/>
              <a:t>and Risk of Diseases For Local Communities. (Chiapas).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Mexico is loosing some of its best </a:t>
            </a:r>
            <a:r>
              <a:rPr lang="en-US" dirty="0"/>
              <a:t>p</a:t>
            </a:r>
            <a:r>
              <a:rPr lang="en-US" dirty="0" smtClean="0"/>
              <a:t>rofessionals</a:t>
            </a:r>
          </a:p>
          <a:p>
            <a:endParaRPr lang="en-US" dirty="0"/>
          </a:p>
          <a:p>
            <a:r>
              <a:rPr lang="en-US" dirty="0" smtClean="0"/>
              <a:t>2) These people do not pay </a:t>
            </a:r>
            <a:r>
              <a:rPr lang="en-US" dirty="0"/>
              <a:t>t</a:t>
            </a:r>
            <a:r>
              <a:rPr lang="en-US" dirty="0" smtClean="0"/>
              <a:t>axes.</a:t>
            </a:r>
          </a:p>
          <a:p>
            <a:endParaRPr lang="en-US" dirty="0"/>
          </a:p>
          <a:p>
            <a:r>
              <a:rPr lang="en-US" dirty="0" smtClean="0"/>
              <a:t>3) Do not send </a:t>
            </a:r>
            <a:r>
              <a:rPr lang="en-US" dirty="0"/>
              <a:t>r</a:t>
            </a:r>
            <a:r>
              <a:rPr lang="en-US" dirty="0" smtClean="0"/>
              <a:t>emittances.</a:t>
            </a:r>
          </a:p>
          <a:p>
            <a:endParaRPr lang="en-US" dirty="0"/>
          </a:p>
          <a:p>
            <a:r>
              <a:rPr lang="en-US" dirty="0" smtClean="0"/>
              <a:t>4) Do not contribute to the reputation of Mexican Academia.</a:t>
            </a:r>
          </a:p>
          <a:p>
            <a:endParaRPr lang="en-US" dirty="0"/>
          </a:p>
          <a:p>
            <a:r>
              <a:rPr lang="en-US" dirty="0" smtClean="0"/>
              <a:t>5) They are not training or mentoring Mexicans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Policy of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800" dirty="0" smtClean="0"/>
              <a:t>1) National Research System (NRS or SNI).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2) CONACYT Runs a repatriation program.</a:t>
            </a:r>
          </a:p>
          <a:p>
            <a:endParaRPr lang="en-US" sz="2800" dirty="0"/>
          </a:p>
          <a:p>
            <a:r>
              <a:rPr lang="en-US" sz="2800" dirty="0" smtClean="0"/>
              <a:t>3) Not enough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5140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4088167"/>
          </a:xfrm>
        </p:spPr>
        <p:txBody>
          <a:bodyPr>
            <a:normAutofit/>
          </a:bodyPr>
          <a:lstStyle/>
          <a:p>
            <a:r>
              <a:rPr lang="en-US" dirty="0" smtClean="0"/>
              <a:t>Louis Pasteur: “Science Knows </a:t>
            </a:r>
            <a:r>
              <a:rPr lang="en-US" dirty="0"/>
              <a:t>no C</a:t>
            </a:r>
            <a:r>
              <a:rPr lang="en-US" dirty="0" smtClean="0"/>
              <a:t>ountry”  </a:t>
            </a:r>
          </a:p>
          <a:p>
            <a:endParaRPr lang="en-US" dirty="0"/>
          </a:p>
          <a:p>
            <a:r>
              <a:rPr lang="en-US" dirty="0"/>
              <a:t>Scientists p</a:t>
            </a:r>
            <a:r>
              <a:rPr lang="en-US" dirty="0" smtClean="0"/>
              <a:t>roduced Knowledge and Knowledge is </a:t>
            </a:r>
            <a:r>
              <a:rPr lang="en-US" dirty="0"/>
              <a:t>a p</a:t>
            </a:r>
            <a:r>
              <a:rPr lang="en-US" dirty="0" smtClean="0"/>
              <a:t>ure, global, public, </a:t>
            </a:r>
            <a:r>
              <a:rPr lang="en-US" dirty="0"/>
              <a:t>g</a:t>
            </a:r>
            <a:r>
              <a:rPr lang="en-US" dirty="0" smtClean="0"/>
              <a:t>ood</a:t>
            </a:r>
          </a:p>
          <a:p>
            <a:endParaRPr lang="en-US" dirty="0"/>
          </a:p>
          <a:p>
            <a:r>
              <a:rPr lang="en-US" dirty="0" smtClean="0"/>
              <a:t>High-skilled workers </a:t>
            </a: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c</a:t>
            </a:r>
            <a:r>
              <a:rPr lang="en-US" dirty="0" smtClean="0"/>
              <a:t>ontribute to Mexico: </a:t>
            </a:r>
          </a:p>
          <a:p>
            <a:endParaRPr lang="en-US" dirty="0"/>
          </a:p>
          <a:p>
            <a:r>
              <a:rPr lang="en-US" dirty="0" smtClean="0"/>
              <a:t>1) Research </a:t>
            </a:r>
            <a:r>
              <a:rPr lang="en-US" dirty="0"/>
              <a:t>C</a:t>
            </a:r>
            <a:r>
              <a:rPr lang="en-US" dirty="0" smtClean="0"/>
              <a:t>ollaboration </a:t>
            </a:r>
            <a:r>
              <a:rPr lang="en-US" dirty="0"/>
              <a:t>A</a:t>
            </a:r>
            <a:r>
              <a:rPr lang="en-US" dirty="0" smtClean="0"/>
              <a:t>cross borders.</a:t>
            </a:r>
          </a:p>
          <a:p>
            <a:r>
              <a:rPr lang="en-US" dirty="0" smtClean="0"/>
              <a:t>2) Circulation </a:t>
            </a:r>
            <a:r>
              <a:rPr lang="en-US" dirty="0"/>
              <a:t>of </a:t>
            </a:r>
            <a:r>
              <a:rPr lang="en-US" dirty="0" smtClean="0"/>
              <a:t>Professionals.</a:t>
            </a:r>
          </a:p>
          <a:p>
            <a:r>
              <a:rPr lang="en-US" dirty="0" smtClean="0"/>
              <a:t>3) Transfer of Know-how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327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Mexico Doing To Promote Brain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4088167"/>
          </a:xfrm>
        </p:spPr>
        <p:txBody>
          <a:bodyPr>
            <a:normAutofit fontScale="77500" lnSpcReduction="20000"/>
          </a:bodyPr>
          <a:lstStyle/>
          <a:p>
            <a:r>
              <a:rPr lang="en-US" sz="3200" i="1" dirty="0" smtClean="0"/>
              <a:t>Mexican </a:t>
            </a:r>
            <a:r>
              <a:rPr lang="en-US" sz="3200" i="1" dirty="0"/>
              <a:t>Talent Network </a:t>
            </a:r>
            <a:r>
              <a:rPr lang="en-US" sz="3200" dirty="0"/>
              <a:t>(MTN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r>
              <a:rPr lang="en-US" sz="3200" dirty="0" smtClean="0"/>
              <a:t>“Stop </a:t>
            </a:r>
            <a:r>
              <a:rPr lang="en-US" sz="3200" dirty="0"/>
              <a:t>the </a:t>
            </a:r>
            <a:r>
              <a:rPr lang="en-US" sz="3200" dirty="0" smtClean="0"/>
              <a:t>Brain </a:t>
            </a:r>
            <a:r>
              <a:rPr lang="en-US" sz="3200" dirty="0"/>
              <a:t>D</a:t>
            </a:r>
            <a:r>
              <a:rPr lang="en-US" sz="3200" dirty="0" smtClean="0"/>
              <a:t>rain </a:t>
            </a:r>
            <a:r>
              <a:rPr lang="en-US" sz="3200" dirty="0"/>
              <a:t>is a L</a:t>
            </a:r>
            <a:r>
              <a:rPr lang="en-US" sz="3200" dirty="0" smtClean="0"/>
              <a:t>ost </a:t>
            </a:r>
            <a:r>
              <a:rPr lang="en-US" sz="3200" dirty="0"/>
              <a:t>B</a:t>
            </a:r>
            <a:r>
              <a:rPr lang="en-US" sz="3200" dirty="0" smtClean="0"/>
              <a:t>attle</a:t>
            </a:r>
            <a:r>
              <a:rPr lang="en-US" sz="3200" dirty="0"/>
              <a:t>.”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Government Work with </a:t>
            </a:r>
            <a:r>
              <a:rPr lang="en-US" sz="3200" dirty="0"/>
              <a:t>P</a:t>
            </a:r>
            <a:r>
              <a:rPr lang="en-US" sz="3200" dirty="0" smtClean="0"/>
              <a:t>eople </a:t>
            </a:r>
            <a:r>
              <a:rPr lang="en-US" sz="3200" dirty="0"/>
              <a:t>who have A</a:t>
            </a:r>
            <a:r>
              <a:rPr lang="en-US" sz="3200" dirty="0" smtClean="0"/>
              <a:t>lready Gone.</a:t>
            </a:r>
          </a:p>
          <a:p>
            <a:endParaRPr lang="en-US" sz="3200" dirty="0"/>
          </a:p>
          <a:p>
            <a:r>
              <a:rPr lang="en-US" sz="3200" dirty="0"/>
              <a:t>These </a:t>
            </a:r>
            <a:r>
              <a:rPr lang="en-US" sz="3200" dirty="0" smtClean="0"/>
              <a:t>Require Synergies Between Professionals Abroad </a:t>
            </a:r>
            <a:r>
              <a:rPr lang="en-US" sz="3200" dirty="0"/>
              <a:t>and </a:t>
            </a:r>
            <a:r>
              <a:rPr lang="en-US" sz="3200" dirty="0" smtClean="0"/>
              <a:t>Home Country Institutions</a:t>
            </a:r>
            <a:r>
              <a:rPr lang="en-US" sz="3200" dirty="0"/>
              <a:t>.  </a:t>
            </a:r>
          </a:p>
          <a:p>
            <a:endParaRPr lang="en-US" sz="32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16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Circulation: What can Mexico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1) Identification of Scholars.</a:t>
            </a:r>
          </a:p>
          <a:p>
            <a:endParaRPr lang="en-US" dirty="0"/>
          </a:p>
          <a:p>
            <a:r>
              <a:rPr lang="en-US" dirty="0" smtClean="0"/>
              <a:t>2) Support by CONACYT to Mexican scholars working abroad.</a:t>
            </a:r>
          </a:p>
          <a:p>
            <a:endParaRPr lang="en-US" dirty="0"/>
          </a:p>
          <a:p>
            <a:r>
              <a:rPr lang="en-US" dirty="0" smtClean="0"/>
              <a:t>3) Joint Projects between Between Mexican and American Universities.</a:t>
            </a:r>
          </a:p>
          <a:p>
            <a:endParaRPr lang="en-US" dirty="0"/>
          </a:p>
          <a:p>
            <a:r>
              <a:rPr lang="en-US" dirty="0" smtClean="0"/>
              <a:t>4) Transnational Teaching Models (Skype, Google Groups).</a:t>
            </a:r>
          </a:p>
          <a:p>
            <a:endParaRPr lang="en-US" dirty="0"/>
          </a:p>
          <a:p>
            <a:r>
              <a:rPr lang="en-US" dirty="0" smtClean="0"/>
              <a:t>5) Transnational Dual Appointments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37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1) US </a:t>
            </a:r>
            <a:r>
              <a:rPr lang="en-US" dirty="0"/>
              <a:t>has an </a:t>
            </a:r>
            <a:r>
              <a:rPr lang="en-US" dirty="0" smtClean="0"/>
              <a:t>Immigration </a:t>
            </a:r>
            <a:r>
              <a:rPr lang="en-US" dirty="0"/>
              <a:t>P</a:t>
            </a:r>
            <a:r>
              <a:rPr lang="en-US" dirty="0" smtClean="0"/>
              <a:t>olicy </a:t>
            </a:r>
            <a:r>
              <a:rPr lang="en-US" dirty="0"/>
              <a:t>to </a:t>
            </a:r>
            <a:r>
              <a:rPr lang="en-US" dirty="0" smtClean="0"/>
              <a:t>Retain </a:t>
            </a:r>
            <a:r>
              <a:rPr lang="en-US" dirty="0"/>
              <a:t>and </a:t>
            </a:r>
            <a:r>
              <a:rPr lang="en-US" dirty="0" smtClean="0"/>
              <a:t>Attract </a:t>
            </a:r>
            <a:r>
              <a:rPr lang="en-US" dirty="0"/>
              <a:t>H</a:t>
            </a:r>
            <a:r>
              <a:rPr lang="en-US" dirty="0" smtClean="0"/>
              <a:t>igh- </a:t>
            </a:r>
            <a:r>
              <a:rPr lang="en-US" dirty="0"/>
              <a:t>s</a:t>
            </a:r>
            <a:r>
              <a:rPr lang="en-US" dirty="0" smtClean="0"/>
              <a:t>killed </a:t>
            </a:r>
            <a:r>
              <a:rPr lang="en-US" dirty="0"/>
              <a:t>W</a:t>
            </a:r>
            <a:r>
              <a:rPr lang="en-US" dirty="0" smtClean="0"/>
              <a:t>orkers </a:t>
            </a:r>
            <a:r>
              <a:rPr lang="en-US" dirty="0"/>
              <a:t>but </a:t>
            </a:r>
            <a:r>
              <a:rPr lang="en-US" dirty="0" smtClean="0"/>
              <a:t>Mexico </a:t>
            </a:r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n</a:t>
            </a:r>
            <a:r>
              <a:rPr lang="en-US" dirty="0" smtClean="0"/>
              <a:t>ot. </a:t>
            </a:r>
          </a:p>
          <a:p>
            <a:endParaRPr lang="en-US" dirty="0"/>
          </a:p>
          <a:p>
            <a:r>
              <a:rPr lang="en-US" dirty="0" smtClean="0"/>
              <a:t>2) Given Disparities in higher </a:t>
            </a:r>
            <a:r>
              <a:rPr lang="en-US" dirty="0"/>
              <a:t>e</a:t>
            </a:r>
            <a:r>
              <a:rPr lang="en-US" dirty="0" smtClean="0"/>
              <a:t>ducation </a:t>
            </a: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T</a:t>
            </a:r>
            <a:r>
              <a:rPr lang="en-US" dirty="0" smtClean="0"/>
              <a:t>endency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c</a:t>
            </a:r>
            <a:r>
              <a:rPr lang="en-US" dirty="0" smtClean="0"/>
              <a:t>ontinue.</a:t>
            </a:r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/>
              <a:t>H</a:t>
            </a:r>
            <a:r>
              <a:rPr lang="en-US" dirty="0" smtClean="0"/>
              <a:t>igher </a:t>
            </a:r>
            <a:r>
              <a:rPr lang="en-US" dirty="0"/>
              <a:t>E</a:t>
            </a:r>
            <a:r>
              <a:rPr lang="en-US" dirty="0" smtClean="0"/>
              <a:t>ducation and R&amp;D are already a Common </a:t>
            </a:r>
            <a:r>
              <a:rPr lang="en-US" dirty="0"/>
              <a:t>e</a:t>
            </a:r>
            <a:r>
              <a:rPr lang="en-US" dirty="0" smtClean="0"/>
              <a:t>nterprise </a:t>
            </a:r>
            <a:r>
              <a:rPr lang="en-US" dirty="0"/>
              <a:t>between Mexico and the </a:t>
            </a:r>
            <a:r>
              <a:rPr lang="en-US" dirty="0" smtClean="0"/>
              <a:t>US.</a:t>
            </a:r>
          </a:p>
          <a:p>
            <a:endParaRPr lang="en-US" dirty="0"/>
          </a:p>
          <a:p>
            <a:r>
              <a:rPr lang="en-US" dirty="0" smtClean="0"/>
              <a:t>4) Possible Solution: a </a:t>
            </a:r>
            <a:r>
              <a:rPr lang="en-US" dirty="0"/>
              <a:t>bi-national </a:t>
            </a:r>
            <a:r>
              <a:rPr lang="en-US" dirty="0" smtClean="0"/>
              <a:t>Brain </a:t>
            </a:r>
            <a:r>
              <a:rPr lang="en-US" dirty="0"/>
              <a:t>C</a:t>
            </a:r>
            <a:r>
              <a:rPr lang="en-US" dirty="0" smtClean="0"/>
              <a:t>irculation </a:t>
            </a:r>
            <a:r>
              <a:rPr lang="en-US" dirty="0"/>
              <a:t>P</a:t>
            </a:r>
            <a:r>
              <a:rPr lang="en-US" dirty="0" smtClean="0"/>
              <a:t>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Immigrants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2980331"/>
            <a:ext cx="3548898" cy="26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Mexico will Continue Loosing its Professionals because the structural Reasons that are Propelling Mexicans to move to the USA are not going to Change in the Near Future.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937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Immigrants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286" r="-105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06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Immigrants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710" b="17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6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Immigrants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32" r="232"/>
          <a:stretch>
            <a:fillRect/>
          </a:stretch>
        </p:blipFill>
        <p:spPr>
          <a:xfrm>
            <a:off x="914400" y="2770188"/>
            <a:ext cx="7315200" cy="3538537"/>
          </a:xfrm>
        </p:spPr>
      </p:pic>
    </p:spTree>
    <p:extLst>
      <p:ext uri="{BB962C8B-B14F-4D97-AF65-F5344CB8AC3E}">
        <p14:creationId xmlns:p14="http://schemas.microsoft.com/office/powerpoint/2010/main" val="389221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Purpose of the Presentation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880" y="2769833"/>
            <a:ext cx="7315200" cy="3539527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 Offer an explanation of why Mexican High-skilled workers are leaving Mexico and coming to the US.</a:t>
            </a:r>
          </a:p>
          <a:p>
            <a:endParaRPr lang="en-US" sz="4000" dirty="0"/>
          </a:p>
          <a:p>
            <a:r>
              <a:rPr lang="en-US" sz="4000" dirty="0"/>
              <a:t> </a:t>
            </a:r>
            <a:r>
              <a:rPr lang="en-US" sz="4000" dirty="0" smtClean="0"/>
              <a:t>Assess the Implications of this kind of Immigration for Mexico and the U.S</a:t>
            </a:r>
          </a:p>
          <a:p>
            <a:pPr marL="45720" indent="0">
              <a:buNone/>
            </a:pPr>
            <a:endParaRPr lang="en-US" sz="4000" dirty="0"/>
          </a:p>
          <a:p>
            <a:r>
              <a:rPr lang="en-US" sz="4000" dirty="0" smtClean="0"/>
              <a:t>In doing so, I will attest that theories </a:t>
            </a:r>
            <a:r>
              <a:rPr lang="en-US" sz="4000" dirty="0"/>
              <a:t>of High-skill migration do not explain the Mexican </a:t>
            </a:r>
            <a:r>
              <a:rPr lang="en-US" sz="4000" dirty="0" smtClean="0"/>
              <a:t>Case and propose a Multi-causal method.</a:t>
            </a:r>
            <a:endParaRPr lang="en-US" sz="40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19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structural reasons that provoke Mexican High-skill migration to the USA will not be solved in the near future, so Mexican high-skill migration to the USA and other parts of the world will continue.</a:t>
            </a:r>
          </a:p>
        </p:txBody>
      </p:sp>
    </p:spTree>
    <p:extLst>
      <p:ext uri="{BB962C8B-B14F-4D97-AF65-F5344CB8AC3E}">
        <p14:creationId xmlns:p14="http://schemas.microsoft.com/office/powerpoint/2010/main" val="2545328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550</TotalTime>
  <Words>1433</Words>
  <Application>Microsoft Office PowerPoint</Application>
  <PresentationFormat>On-screen Show (4:3)</PresentationFormat>
  <Paragraphs>290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Perspective</vt:lpstr>
      <vt:lpstr>PowerPoint Presentation</vt:lpstr>
      <vt:lpstr>Mexican Immigrants</vt:lpstr>
      <vt:lpstr>Mexican Immigrants</vt:lpstr>
      <vt:lpstr>The Other Immigrants</vt:lpstr>
      <vt:lpstr>The Other Immigrants</vt:lpstr>
      <vt:lpstr>The Other Immigrants</vt:lpstr>
      <vt:lpstr>The Other Immigrants</vt:lpstr>
      <vt:lpstr>Purpose of the Presentation</vt:lpstr>
      <vt:lpstr>General Thesis</vt:lpstr>
      <vt:lpstr>Division of Presentation</vt:lpstr>
      <vt:lpstr>Theories Immigration and High-Skill Migration</vt:lpstr>
      <vt:lpstr>Theories of High-Skill Migration</vt:lpstr>
      <vt:lpstr>Some Numbers</vt:lpstr>
      <vt:lpstr>Some Numbers</vt:lpstr>
      <vt:lpstr>Who are They?</vt:lpstr>
      <vt:lpstr>Rodolfo Dirzo</vt:lpstr>
      <vt:lpstr>Rodolfo Dirzo</vt:lpstr>
      <vt:lpstr>Alfredo Quiñonez</vt:lpstr>
      <vt:lpstr>PowerPoint Presentation</vt:lpstr>
      <vt:lpstr>Why are they moving to the US? </vt:lpstr>
      <vt:lpstr>Why are they moving to the US?</vt:lpstr>
      <vt:lpstr>Why are they moving to the US?</vt:lpstr>
      <vt:lpstr>Why are they moving to the US?</vt:lpstr>
      <vt:lpstr>Why are they moving to the US?</vt:lpstr>
      <vt:lpstr>Why are they moving to the US?</vt:lpstr>
      <vt:lpstr>Why are they moving to the US?</vt:lpstr>
      <vt:lpstr>Why are they moving to the US?</vt:lpstr>
      <vt:lpstr>Why are they moving to the US?</vt:lpstr>
      <vt:lpstr>Why are they moving to the US?</vt:lpstr>
      <vt:lpstr>Why are they moving to the US?</vt:lpstr>
      <vt:lpstr>Implications: Benefits for the USA</vt:lpstr>
      <vt:lpstr>Implications: Benefits for the USA</vt:lpstr>
      <vt:lpstr>Implications: Benefits for the USA</vt:lpstr>
      <vt:lpstr>Implications for Mexico</vt:lpstr>
      <vt:lpstr>Mexican Policy of Retention</vt:lpstr>
      <vt:lpstr>Brain Circulation</vt:lpstr>
      <vt:lpstr>What is Mexico Doing To Promote Brain Circulation</vt:lpstr>
      <vt:lpstr>Brain Circulation: What can Mexico Do</vt:lpstr>
      <vt:lpstr>Concluding Remarks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Maria L Guaqueta</cp:lastModifiedBy>
  <cp:revision>14</cp:revision>
  <dcterms:created xsi:type="dcterms:W3CDTF">2015-05-15T14:58:48Z</dcterms:created>
  <dcterms:modified xsi:type="dcterms:W3CDTF">2015-05-18T15:12:21Z</dcterms:modified>
</cp:coreProperties>
</file>