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16"/>
  </p:notesMasterIdLst>
  <p:handoutMasterIdLst>
    <p:handoutMasterId r:id="rId17"/>
  </p:handoutMasterIdLst>
  <p:sldIdLst>
    <p:sldId id="256" r:id="rId2"/>
    <p:sldId id="367" r:id="rId3"/>
    <p:sldId id="381" r:id="rId4"/>
    <p:sldId id="382" r:id="rId5"/>
    <p:sldId id="384" r:id="rId6"/>
    <p:sldId id="383" r:id="rId7"/>
    <p:sldId id="375" r:id="rId8"/>
    <p:sldId id="385" r:id="rId9"/>
    <p:sldId id="376" r:id="rId10"/>
    <p:sldId id="386" r:id="rId11"/>
    <p:sldId id="380" r:id="rId12"/>
    <p:sldId id="372" r:id="rId13"/>
    <p:sldId id="387" r:id="rId14"/>
    <p:sldId id="366" r:id="rId15"/>
  </p:sldIdLst>
  <p:sldSz cx="9144000" cy="6858000" type="letter"/>
  <p:notesSz cx="666273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MS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0D2FD"/>
    <a:srgbClr val="FF8E19"/>
    <a:srgbClr val="6A137A"/>
    <a:srgbClr val="670581"/>
    <a:srgbClr val="09054F"/>
    <a:srgbClr val="250570"/>
    <a:srgbClr val="0D0870"/>
    <a:srgbClr val="39B486"/>
    <a:srgbClr val="246E52"/>
    <a:srgbClr val="4AA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5" autoAdjust="0"/>
    <p:restoredTop sz="98551" autoAdjust="0"/>
  </p:normalViewPr>
  <p:slideViewPr>
    <p:cSldViewPr snapToGrid="0" snapToObjects="1">
      <p:cViewPr>
        <p:scale>
          <a:sx n="102" d="100"/>
          <a:sy n="102" d="100"/>
        </p:scale>
        <p:origin x="-1288" y="-144"/>
      </p:cViewPr>
      <p:guideLst>
        <p:guide orient="horz" pos="2631"/>
        <p:guide pos="425"/>
      </p:guideLst>
    </p:cSldViewPr>
  </p:slideViewPr>
  <p:outlineViewPr>
    <p:cViewPr>
      <p:scale>
        <a:sx n="33" d="100"/>
        <a:sy n="33" d="100"/>
      </p:scale>
      <p:origin x="0" y="22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200" d="100"/>
          <a:sy n="200" d="100"/>
        </p:scale>
        <p:origin x="-1504" y="-48"/>
      </p:cViewPr>
      <p:guideLst>
        <p:guide orient="horz" pos="3127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egangreene01:Downloads:Megs_10-13-13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egangreene01:Downloads:Megs_10-13-13.xlsx" TargetMode="External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egangreene01:Downloads:SME%20Interest%20Rates%20August%202013%20-%20Cleaned-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22308688022185"/>
          <c:y val="0.166174086729725"/>
          <c:w val="0.89090103503144"/>
          <c:h val="0.530195612340911"/>
        </c:manualLayout>
      </c:layout>
      <c:lineChart>
        <c:grouping val="standard"/>
        <c:varyColors val="0"/>
        <c:ser>
          <c:idx val="0"/>
          <c:order val="0"/>
          <c:tx>
            <c:strRef>
              <c:f>'ECON DATA'!$C$2</c:f>
              <c:strCache>
                <c:ptCount val="1"/>
                <c:pt idx="0">
                  <c:v>IP - GERMANY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numRef>
              <c:f>'ECON DATA'!$B$3:$B$129</c:f>
              <c:numCache>
                <c:formatCode>m/d/yy</c:formatCode>
                <c:ptCount val="127"/>
                <c:pt idx="0">
                  <c:v>41470.0</c:v>
                </c:pt>
                <c:pt idx="1">
                  <c:v>41440.0</c:v>
                </c:pt>
                <c:pt idx="2">
                  <c:v>41409.0</c:v>
                </c:pt>
                <c:pt idx="3">
                  <c:v>41379.0</c:v>
                </c:pt>
                <c:pt idx="4">
                  <c:v>41348.0</c:v>
                </c:pt>
                <c:pt idx="5">
                  <c:v>41320.0</c:v>
                </c:pt>
                <c:pt idx="6">
                  <c:v>41289.0</c:v>
                </c:pt>
                <c:pt idx="7">
                  <c:v>41258.0</c:v>
                </c:pt>
                <c:pt idx="8">
                  <c:v>41228.0</c:v>
                </c:pt>
                <c:pt idx="9">
                  <c:v>41197.0</c:v>
                </c:pt>
                <c:pt idx="10">
                  <c:v>41167.0</c:v>
                </c:pt>
                <c:pt idx="11">
                  <c:v>41136.0</c:v>
                </c:pt>
                <c:pt idx="12">
                  <c:v>41105.0</c:v>
                </c:pt>
                <c:pt idx="13">
                  <c:v>41075.0</c:v>
                </c:pt>
                <c:pt idx="14">
                  <c:v>41044.0</c:v>
                </c:pt>
                <c:pt idx="15">
                  <c:v>41014.0</c:v>
                </c:pt>
                <c:pt idx="16">
                  <c:v>40983.0</c:v>
                </c:pt>
                <c:pt idx="17">
                  <c:v>40954.0</c:v>
                </c:pt>
                <c:pt idx="18">
                  <c:v>40923.0</c:v>
                </c:pt>
                <c:pt idx="19">
                  <c:v>40892.0</c:v>
                </c:pt>
                <c:pt idx="20">
                  <c:v>40862.0</c:v>
                </c:pt>
                <c:pt idx="21">
                  <c:v>40831.0</c:v>
                </c:pt>
                <c:pt idx="22">
                  <c:v>40801.0</c:v>
                </c:pt>
                <c:pt idx="23">
                  <c:v>40770.0</c:v>
                </c:pt>
                <c:pt idx="24">
                  <c:v>40739.0</c:v>
                </c:pt>
                <c:pt idx="25">
                  <c:v>40709.0</c:v>
                </c:pt>
                <c:pt idx="26">
                  <c:v>40678.0</c:v>
                </c:pt>
                <c:pt idx="27">
                  <c:v>40648.0</c:v>
                </c:pt>
                <c:pt idx="28">
                  <c:v>40617.0</c:v>
                </c:pt>
                <c:pt idx="29">
                  <c:v>40589.0</c:v>
                </c:pt>
                <c:pt idx="30">
                  <c:v>40558.0</c:v>
                </c:pt>
                <c:pt idx="31">
                  <c:v>40527.0</c:v>
                </c:pt>
                <c:pt idx="32">
                  <c:v>40497.0</c:v>
                </c:pt>
                <c:pt idx="33">
                  <c:v>40466.0</c:v>
                </c:pt>
                <c:pt idx="34">
                  <c:v>40436.0</c:v>
                </c:pt>
                <c:pt idx="35">
                  <c:v>40405.0</c:v>
                </c:pt>
                <c:pt idx="36">
                  <c:v>40374.0</c:v>
                </c:pt>
                <c:pt idx="37">
                  <c:v>40344.0</c:v>
                </c:pt>
                <c:pt idx="38">
                  <c:v>40313.0</c:v>
                </c:pt>
                <c:pt idx="39">
                  <c:v>40283.0</c:v>
                </c:pt>
                <c:pt idx="40">
                  <c:v>40252.0</c:v>
                </c:pt>
                <c:pt idx="41">
                  <c:v>40224.0</c:v>
                </c:pt>
                <c:pt idx="42">
                  <c:v>40193.0</c:v>
                </c:pt>
                <c:pt idx="43">
                  <c:v>40162.0</c:v>
                </c:pt>
                <c:pt idx="44">
                  <c:v>40132.0</c:v>
                </c:pt>
                <c:pt idx="45">
                  <c:v>40101.0</c:v>
                </c:pt>
                <c:pt idx="46">
                  <c:v>40071.0</c:v>
                </c:pt>
                <c:pt idx="47">
                  <c:v>40040.0</c:v>
                </c:pt>
                <c:pt idx="48">
                  <c:v>40009.0</c:v>
                </c:pt>
                <c:pt idx="49">
                  <c:v>39979.0</c:v>
                </c:pt>
                <c:pt idx="50">
                  <c:v>39948.0</c:v>
                </c:pt>
                <c:pt idx="51">
                  <c:v>39918.0</c:v>
                </c:pt>
                <c:pt idx="52">
                  <c:v>39887.0</c:v>
                </c:pt>
                <c:pt idx="53">
                  <c:v>39859.0</c:v>
                </c:pt>
                <c:pt idx="54">
                  <c:v>39828.0</c:v>
                </c:pt>
                <c:pt idx="55">
                  <c:v>39797.0</c:v>
                </c:pt>
                <c:pt idx="56">
                  <c:v>39767.0</c:v>
                </c:pt>
                <c:pt idx="57">
                  <c:v>39736.0</c:v>
                </c:pt>
                <c:pt idx="58">
                  <c:v>39706.0</c:v>
                </c:pt>
                <c:pt idx="59">
                  <c:v>39675.0</c:v>
                </c:pt>
                <c:pt idx="60">
                  <c:v>39644.0</c:v>
                </c:pt>
                <c:pt idx="61">
                  <c:v>39614.0</c:v>
                </c:pt>
                <c:pt idx="62">
                  <c:v>39583.0</c:v>
                </c:pt>
                <c:pt idx="63">
                  <c:v>39553.0</c:v>
                </c:pt>
                <c:pt idx="64">
                  <c:v>39522.0</c:v>
                </c:pt>
                <c:pt idx="65">
                  <c:v>39493.0</c:v>
                </c:pt>
                <c:pt idx="66">
                  <c:v>39462.0</c:v>
                </c:pt>
                <c:pt idx="67">
                  <c:v>39431.0</c:v>
                </c:pt>
                <c:pt idx="68">
                  <c:v>39401.0</c:v>
                </c:pt>
                <c:pt idx="69">
                  <c:v>39370.0</c:v>
                </c:pt>
                <c:pt idx="70">
                  <c:v>39340.0</c:v>
                </c:pt>
                <c:pt idx="71">
                  <c:v>39309.0</c:v>
                </c:pt>
                <c:pt idx="72">
                  <c:v>39278.0</c:v>
                </c:pt>
                <c:pt idx="73">
                  <c:v>39248.0</c:v>
                </c:pt>
                <c:pt idx="74">
                  <c:v>39217.0</c:v>
                </c:pt>
                <c:pt idx="75">
                  <c:v>39187.0</c:v>
                </c:pt>
                <c:pt idx="76">
                  <c:v>39156.0</c:v>
                </c:pt>
                <c:pt idx="77">
                  <c:v>39128.0</c:v>
                </c:pt>
                <c:pt idx="78">
                  <c:v>39097.0</c:v>
                </c:pt>
                <c:pt idx="79">
                  <c:v>39066.0</c:v>
                </c:pt>
                <c:pt idx="80">
                  <c:v>39036.0</c:v>
                </c:pt>
                <c:pt idx="81">
                  <c:v>39005.0</c:v>
                </c:pt>
                <c:pt idx="82">
                  <c:v>38975.0</c:v>
                </c:pt>
                <c:pt idx="83">
                  <c:v>38944.0</c:v>
                </c:pt>
                <c:pt idx="84">
                  <c:v>38913.0</c:v>
                </c:pt>
                <c:pt idx="85">
                  <c:v>38883.0</c:v>
                </c:pt>
                <c:pt idx="86">
                  <c:v>38852.0</c:v>
                </c:pt>
                <c:pt idx="87">
                  <c:v>38822.0</c:v>
                </c:pt>
                <c:pt idx="88">
                  <c:v>38791.0</c:v>
                </c:pt>
                <c:pt idx="89">
                  <c:v>38763.0</c:v>
                </c:pt>
                <c:pt idx="90">
                  <c:v>38732.0</c:v>
                </c:pt>
                <c:pt idx="91">
                  <c:v>38701.0</c:v>
                </c:pt>
                <c:pt idx="92">
                  <c:v>38671.0</c:v>
                </c:pt>
                <c:pt idx="93">
                  <c:v>38640.0</c:v>
                </c:pt>
                <c:pt idx="94">
                  <c:v>38610.0</c:v>
                </c:pt>
                <c:pt idx="95">
                  <c:v>38579.0</c:v>
                </c:pt>
                <c:pt idx="96">
                  <c:v>38548.0</c:v>
                </c:pt>
                <c:pt idx="97">
                  <c:v>38518.0</c:v>
                </c:pt>
                <c:pt idx="98">
                  <c:v>38487.0</c:v>
                </c:pt>
                <c:pt idx="99">
                  <c:v>38457.0</c:v>
                </c:pt>
                <c:pt idx="100">
                  <c:v>38426.0</c:v>
                </c:pt>
                <c:pt idx="101">
                  <c:v>38398.0</c:v>
                </c:pt>
                <c:pt idx="102">
                  <c:v>38367.0</c:v>
                </c:pt>
                <c:pt idx="103">
                  <c:v>38336.0</c:v>
                </c:pt>
                <c:pt idx="104">
                  <c:v>38306.0</c:v>
                </c:pt>
                <c:pt idx="105">
                  <c:v>38275.0</c:v>
                </c:pt>
                <c:pt idx="106">
                  <c:v>38245.0</c:v>
                </c:pt>
                <c:pt idx="107">
                  <c:v>38214.0</c:v>
                </c:pt>
                <c:pt idx="108">
                  <c:v>38183.0</c:v>
                </c:pt>
                <c:pt idx="109">
                  <c:v>38153.0</c:v>
                </c:pt>
                <c:pt idx="110">
                  <c:v>38122.0</c:v>
                </c:pt>
                <c:pt idx="111">
                  <c:v>38092.0</c:v>
                </c:pt>
                <c:pt idx="112">
                  <c:v>38061.0</c:v>
                </c:pt>
                <c:pt idx="113">
                  <c:v>38032.0</c:v>
                </c:pt>
                <c:pt idx="114">
                  <c:v>38001.0</c:v>
                </c:pt>
                <c:pt idx="115">
                  <c:v>37970.0</c:v>
                </c:pt>
                <c:pt idx="116">
                  <c:v>37940.0</c:v>
                </c:pt>
                <c:pt idx="117">
                  <c:v>37909.0</c:v>
                </c:pt>
                <c:pt idx="118">
                  <c:v>37879.0</c:v>
                </c:pt>
                <c:pt idx="119">
                  <c:v>37848.0</c:v>
                </c:pt>
                <c:pt idx="120">
                  <c:v>37817.0</c:v>
                </c:pt>
                <c:pt idx="121">
                  <c:v>37787.0</c:v>
                </c:pt>
                <c:pt idx="122">
                  <c:v>37756.0</c:v>
                </c:pt>
                <c:pt idx="123">
                  <c:v>37726.0</c:v>
                </c:pt>
                <c:pt idx="124">
                  <c:v>37695.0</c:v>
                </c:pt>
                <c:pt idx="125">
                  <c:v>37667.0</c:v>
                </c:pt>
                <c:pt idx="126">
                  <c:v>37636.0</c:v>
                </c:pt>
              </c:numCache>
            </c:numRef>
          </c:cat>
          <c:val>
            <c:numRef>
              <c:f>'ECON DATA'!$C$3:$C$129</c:f>
              <c:numCache>
                <c:formatCode>General</c:formatCode>
                <c:ptCount val="127"/>
                <c:pt idx="0">
                  <c:v>104.1</c:v>
                </c:pt>
                <c:pt idx="1">
                  <c:v>106.5</c:v>
                </c:pt>
                <c:pt idx="2">
                  <c:v>104.2</c:v>
                </c:pt>
                <c:pt idx="3">
                  <c:v>105.6</c:v>
                </c:pt>
                <c:pt idx="4">
                  <c:v>105.5</c:v>
                </c:pt>
                <c:pt idx="5">
                  <c:v>104.1</c:v>
                </c:pt>
                <c:pt idx="6">
                  <c:v>103.4</c:v>
                </c:pt>
                <c:pt idx="7">
                  <c:v>104.2</c:v>
                </c:pt>
                <c:pt idx="8">
                  <c:v>103.6</c:v>
                </c:pt>
                <c:pt idx="9">
                  <c:v>103.9</c:v>
                </c:pt>
                <c:pt idx="10">
                  <c:v>105.5</c:v>
                </c:pt>
                <c:pt idx="11">
                  <c:v>107.2</c:v>
                </c:pt>
                <c:pt idx="12">
                  <c:v>106.9</c:v>
                </c:pt>
                <c:pt idx="13">
                  <c:v>106.0</c:v>
                </c:pt>
                <c:pt idx="14">
                  <c:v>106.9</c:v>
                </c:pt>
                <c:pt idx="15">
                  <c:v>105.5</c:v>
                </c:pt>
                <c:pt idx="16">
                  <c:v>107.2</c:v>
                </c:pt>
                <c:pt idx="17">
                  <c:v>106.6</c:v>
                </c:pt>
                <c:pt idx="18">
                  <c:v>105.8</c:v>
                </c:pt>
                <c:pt idx="19">
                  <c:v>104.9</c:v>
                </c:pt>
                <c:pt idx="20">
                  <c:v>106.6</c:v>
                </c:pt>
                <c:pt idx="21">
                  <c:v>106.8</c:v>
                </c:pt>
                <c:pt idx="22">
                  <c:v>105.8</c:v>
                </c:pt>
                <c:pt idx="23">
                  <c:v>107.9</c:v>
                </c:pt>
                <c:pt idx="24">
                  <c:v>108.4</c:v>
                </c:pt>
                <c:pt idx="25">
                  <c:v>105.1</c:v>
                </c:pt>
                <c:pt idx="26">
                  <c:v>106.3</c:v>
                </c:pt>
                <c:pt idx="27">
                  <c:v>105.8</c:v>
                </c:pt>
                <c:pt idx="28">
                  <c:v>105.7</c:v>
                </c:pt>
                <c:pt idx="29">
                  <c:v>105.1</c:v>
                </c:pt>
                <c:pt idx="30">
                  <c:v>104.1</c:v>
                </c:pt>
                <c:pt idx="31">
                  <c:v>105.0</c:v>
                </c:pt>
                <c:pt idx="32">
                  <c:v>103.5</c:v>
                </c:pt>
                <c:pt idx="33">
                  <c:v>103.6</c:v>
                </c:pt>
                <c:pt idx="34">
                  <c:v>101.8</c:v>
                </c:pt>
                <c:pt idx="35">
                  <c:v>100.6</c:v>
                </c:pt>
                <c:pt idx="36">
                  <c:v>99.3</c:v>
                </c:pt>
                <c:pt idx="37">
                  <c:v>99.10000000000001</c:v>
                </c:pt>
                <c:pt idx="38">
                  <c:v>99.9</c:v>
                </c:pt>
                <c:pt idx="39">
                  <c:v>97.2</c:v>
                </c:pt>
                <c:pt idx="40">
                  <c:v>95.4</c:v>
                </c:pt>
                <c:pt idx="41">
                  <c:v>93.2</c:v>
                </c:pt>
                <c:pt idx="42">
                  <c:v>94.10000000000001</c:v>
                </c:pt>
                <c:pt idx="43">
                  <c:v>92.7</c:v>
                </c:pt>
                <c:pt idx="44">
                  <c:v>92.3</c:v>
                </c:pt>
                <c:pt idx="45">
                  <c:v>91.7</c:v>
                </c:pt>
                <c:pt idx="46">
                  <c:v>93.60000000000001</c:v>
                </c:pt>
                <c:pt idx="47">
                  <c:v>90.0</c:v>
                </c:pt>
                <c:pt idx="48">
                  <c:v>88.8</c:v>
                </c:pt>
                <c:pt idx="49">
                  <c:v>89.7</c:v>
                </c:pt>
                <c:pt idx="50">
                  <c:v>88.3</c:v>
                </c:pt>
                <c:pt idx="51">
                  <c:v>84.60000000000001</c:v>
                </c:pt>
                <c:pt idx="52">
                  <c:v>87.2</c:v>
                </c:pt>
                <c:pt idx="53">
                  <c:v>87.2</c:v>
                </c:pt>
                <c:pt idx="54">
                  <c:v>90.10000000000001</c:v>
                </c:pt>
                <c:pt idx="55">
                  <c:v>96.8</c:v>
                </c:pt>
                <c:pt idx="56">
                  <c:v>100.5</c:v>
                </c:pt>
                <c:pt idx="57">
                  <c:v>105.1</c:v>
                </c:pt>
                <c:pt idx="58">
                  <c:v>107.4</c:v>
                </c:pt>
                <c:pt idx="59">
                  <c:v>109.5</c:v>
                </c:pt>
                <c:pt idx="60">
                  <c:v>107.7</c:v>
                </c:pt>
                <c:pt idx="61">
                  <c:v>109.4</c:v>
                </c:pt>
                <c:pt idx="62">
                  <c:v>108.3</c:v>
                </c:pt>
                <c:pt idx="63">
                  <c:v>110.8</c:v>
                </c:pt>
                <c:pt idx="64">
                  <c:v>110.1</c:v>
                </c:pt>
                <c:pt idx="65">
                  <c:v>110.4</c:v>
                </c:pt>
                <c:pt idx="66">
                  <c:v>110.7</c:v>
                </c:pt>
                <c:pt idx="67">
                  <c:v>109.8</c:v>
                </c:pt>
                <c:pt idx="68">
                  <c:v>108.9</c:v>
                </c:pt>
                <c:pt idx="69">
                  <c:v>109.2</c:v>
                </c:pt>
                <c:pt idx="70">
                  <c:v>109.0</c:v>
                </c:pt>
                <c:pt idx="71">
                  <c:v>108.0</c:v>
                </c:pt>
                <c:pt idx="72">
                  <c:v>107.7</c:v>
                </c:pt>
                <c:pt idx="73">
                  <c:v>107.1</c:v>
                </c:pt>
                <c:pt idx="74">
                  <c:v>106.9</c:v>
                </c:pt>
                <c:pt idx="75">
                  <c:v>104.9</c:v>
                </c:pt>
                <c:pt idx="76">
                  <c:v>105.8</c:v>
                </c:pt>
                <c:pt idx="77">
                  <c:v>105.2</c:v>
                </c:pt>
                <c:pt idx="78">
                  <c:v>104.4</c:v>
                </c:pt>
                <c:pt idx="79">
                  <c:v>104.6</c:v>
                </c:pt>
                <c:pt idx="80">
                  <c:v>103.7</c:v>
                </c:pt>
                <c:pt idx="81">
                  <c:v>101.9</c:v>
                </c:pt>
                <c:pt idx="82">
                  <c:v>102.3</c:v>
                </c:pt>
                <c:pt idx="83">
                  <c:v>102.7</c:v>
                </c:pt>
                <c:pt idx="84">
                  <c:v>102.1</c:v>
                </c:pt>
                <c:pt idx="85">
                  <c:v>100.5</c:v>
                </c:pt>
                <c:pt idx="86">
                  <c:v>100.7</c:v>
                </c:pt>
                <c:pt idx="87">
                  <c:v>99.7</c:v>
                </c:pt>
                <c:pt idx="88">
                  <c:v>97.8</c:v>
                </c:pt>
                <c:pt idx="89">
                  <c:v>98.7</c:v>
                </c:pt>
                <c:pt idx="90">
                  <c:v>98.5</c:v>
                </c:pt>
                <c:pt idx="91">
                  <c:v>97.60000000000001</c:v>
                </c:pt>
                <c:pt idx="92">
                  <c:v>97.4</c:v>
                </c:pt>
                <c:pt idx="93">
                  <c:v>98.4</c:v>
                </c:pt>
                <c:pt idx="94">
                  <c:v>96.60000000000001</c:v>
                </c:pt>
                <c:pt idx="95">
                  <c:v>94.3</c:v>
                </c:pt>
                <c:pt idx="96">
                  <c:v>97.0</c:v>
                </c:pt>
                <c:pt idx="97">
                  <c:v>95.60000000000001</c:v>
                </c:pt>
                <c:pt idx="98">
                  <c:v>93.8</c:v>
                </c:pt>
                <c:pt idx="99">
                  <c:v>94.9</c:v>
                </c:pt>
                <c:pt idx="100">
                  <c:v>94.2</c:v>
                </c:pt>
                <c:pt idx="101">
                  <c:v>93.3</c:v>
                </c:pt>
                <c:pt idx="102">
                  <c:v>94.2</c:v>
                </c:pt>
                <c:pt idx="103">
                  <c:v>92.2</c:v>
                </c:pt>
                <c:pt idx="104">
                  <c:v>92.2</c:v>
                </c:pt>
                <c:pt idx="105">
                  <c:v>93.7</c:v>
                </c:pt>
                <c:pt idx="106">
                  <c:v>92.5</c:v>
                </c:pt>
                <c:pt idx="107">
                  <c:v>92.7</c:v>
                </c:pt>
                <c:pt idx="108">
                  <c:v>93.60000000000001</c:v>
                </c:pt>
                <c:pt idx="109">
                  <c:v>92.5</c:v>
                </c:pt>
                <c:pt idx="110">
                  <c:v>93.3</c:v>
                </c:pt>
                <c:pt idx="111">
                  <c:v>92.3</c:v>
                </c:pt>
                <c:pt idx="112">
                  <c:v>91.10000000000001</c:v>
                </c:pt>
                <c:pt idx="113">
                  <c:v>91.9</c:v>
                </c:pt>
                <c:pt idx="114">
                  <c:v>91.60000000000001</c:v>
                </c:pt>
                <c:pt idx="115">
                  <c:v>91.4</c:v>
                </c:pt>
                <c:pt idx="116">
                  <c:v>91.10000000000001</c:v>
                </c:pt>
                <c:pt idx="117">
                  <c:v>90.4</c:v>
                </c:pt>
                <c:pt idx="118">
                  <c:v>88.0</c:v>
                </c:pt>
                <c:pt idx="119">
                  <c:v>88.4</c:v>
                </c:pt>
                <c:pt idx="120">
                  <c:v>90.3</c:v>
                </c:pt>
                <c:pt idx="121">
                  <c:v>88.5</c:v>
                </c:pt>
                <c:pt idx="122">
                  <c:v>89.10000000000001</c:v>
                </c:pt>
                <c:pt idx="123">
                  <c:v>89.60000000000001</c:v>
                </c:pt>
                <c:pt idx="124">
                  <c:v>90.0</c:v>
                </c:pt>
                <c:pt idx="125">
                  <c:v>90.0</c:v>
                </c:pt>
                <c:pt idx="126">
                  <c:v>89.7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'ECON DATA'!$D$2</c:f>
              <c:strCache>
                <c:ptCount val="1"/>
                <c:pt idx="0">
                  <c:v>IP - EURO AREA EX GERMANY</c:v>
                </c:pt>
              </c:strCache>
            </c:strRef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'ECON DATA'!$B$3:$B$129</c:f>
              <c:numCache>
                <c:formatCode>m/d/yy</c:formatCode>
                <c:ptCount val="127"/>
                <c:pt idx="0">
                  <c:v>41470.0</c:v>
                </c:pt>
                <c:pt idx="1">
                  <c:v>41440.0</c:v>
                </c:pt>
                <c:pt idx="2">
                  <c:v>41409.0</c:v>
                </c:pt>
                <c:pt idx="3">
                  <c:v>41379.0</c:v>
                </c:pt>
                <c:pt idx="4">
                  <c:v>41348.0</c:v>
                </c:pt>
                <c:pt idx="5">
                  <c:v>41320.0</c:v>
                </c:pt>
                <c:pt idx="6">
                  <c:v>41289.0</c:v>
                </c:pt>
                <c:pt idx="7">
                  <c:v>41258.0</c:v>
                </c:pt>
                <c:pt idx="8">
                  <c:v>41228.0</c:v>
                </c:pt>
                <c:pt idx="9">
                  <c:v>41197.0</c:v>
                </c:pt>
                <c:pt idx="10">
                  <c:v>41167.0</c:v>
                </c:pt>
                <c:pt idx="11">
                  <c:v>41136.0</c:v>
                </c:pt>
                <c:pt idx="12">
                  <c:v>41105.0</c:v>
                </c:pt>
                <c:pt idx="13">
                  <c:v>41075.0</c:v>
                </c:pt>
                <c:pt idx="14">
                  <c:v>41044.0</c:v>
                </c:pt>
                <c:pt idx="15">
                  <c:v>41014.0</c:v>
                </c:pt>
                <c:pt idx="16">
                  <c:v>40983.0</c:v>
                </c:pt>
                <c:pt idx="17">
                  <c:v>40954.0</c:v>
                </c:pt>
                <c:pt idx="18">
                  <c:v>40923.0</c:v>
                </c:pt>
                <c:pt idx="19">
                  <c:v>40892.0</c:v>
                </c:pt>
                <c:pt idx="20">
                  <c:v>40862.0</c:v>
                </c:pt>
                <c:pt idx="21">
                  <c:v>40831.0</c:v>
                </c:pt>
                <c:pt idx="22">
                  <c:v>40801.0</c:v>
                </c:pt>
                <c:pt idx="23">
                  <c:v>40770.0</c:v>
                </c:pt>
                <c:pt idx="24">
                  <c:v>40739.0</c:v>
                </c:pt>
                <c:pt idx="25">
                  <c:v>40709.0</c:v>
                </c:pt>
                <c:pt idx="26">
                  <c:v>40678.0</c:v>
                </c:pt>
                <c:pt idx="27">
                  <c:v>40648.0</c:v>
                </c:pt>
                <c:pt idx="28">
                  <c:v>40617.0</c:v>
                </c:pt>
                <c:pt idx="29">
                  <c:v>40589.0</c:v>
                </c:pt>
                <c:pt idx="30">
                  <c:v>40558.0</c:v>
                </c:pt>
                <c:pt idx="31">
                  <c:v>40527.0</c:v>
                </c:pt>
                <c:pt idx="32">
                  <c:v>40497.0</c:v>
                </c:pt>
                <c:pt idx="33">
                  <c:v>40466.0</c:v>
                </c:pt>
                <c:pt idx="34">
                  <c:v>40436.0</c:v>
                </c:pt>
                <c:pt idx="35">
                  <c:v>40405.0</c:v>
                </c:pt>
                <c:pt idx="36">
                  <c:v>40374.0</c:v>
                </c:pt>
                <c:pt idx="37">
                  <c:v>40344.0</c:v>
                </c:pt>
                <c:pt idx="38">
                  <c:v>40313.0</c:v>
                </c:pt>
                <c:pt idx="39">
                  <c:v>40283.0</c:v>
                </c:pt>
                <c:pt idx="40">
                  <c:v>40252.0</c:v>
                </c:pt>
                <c:pt idx="41">
                  <c:v>40224.0</c:v>
                </c:pt>
                <c:pt idx="42">
                  <c:v>40193.0</c:v>
                </c:pt>
                <c:pt idx="43">
                  <c:v>40162.0</c:v>
                </c:pt>
                <c:pt idx="44">
                  <c:v>40132.0</c:v>
                </c:pt>
                <c:pt idx="45">
                  <c:v>40101.0</c:v>
                </c:pt>
                <c:pt idx="46">
                  <c:v>40071.0</c:v>
                </c:pt>
                <c:pt idx="47">
                  <c:v>40040.0</c:v>
                </c:pt>
                <c:pt idx="48">
                  <c:v>40009.0</c:v>
                </c:pt>
                <c:pt idx="49">
                  <c:v>39979.0</c:v>
                </c:pt>
                <c:pt idx="50">
                  <c:v>39948.0</c:v>
                </c:pt>
                <c:pt idx="51">
                  <c:v>39918.0</c:v>
                </c:pt>
                <c:pt idx="52">
                  <c:v>39887.0</c:v>
                </c:pt>
                <c:pt idx="53">
                  <c:v>39859.0</c:v>
                </c:pt>
                <c:pt idx="54">
                  <c:v>39828.0</c:v>
                </c:pt>
                <c:pt idx="55">
                  <c:v>39797.0</c:v>
                </c:pt>
                <c:pt idx="56">
                  <c:v>39767.0</c:v>
                </c:pt>
                <c:pt idx="57">
                  <c:v>39736.0</c:v>
                </c:pt>
                <c:pt idx="58">
                  <c:v>39706.0</c:v>
                </c:pt>
                <c:pt idx="59">
                  <c:v>39675.0</c:v>
                </c:pt>
                <c:pt idx="60">
                  <c:v>39644.0</c:v>
                </c:pt>
                <c:pt idx="61">
                  <c:v>39614.0</c:v>
                </c:pt>
                <c:pt idx="62">
                  <c:v>39583.0</c:v>
                </c:pt>
                <c:pt idx="63">
                  <c:v>39553.0</c:v>
                </c:pt>
                <c:pt idx="64">
                  <c:v>39522.0</c:v>
                </c:pt>
                <c:pt idx="65">
                  <c:v>39493.0</c:v>
                </c:pt>
                <c:pt idx="66">
                  <c:v>39462.0</c:v>
                </c:pt>
                <c:pt idx="67">
                  <c:v>39431.0</c:v>
                </c:pt>
                <c:pt idx="68">
                  <c:v>39401.0</c:v>
                </c:pt>
                <c:pt idx="69">
                  <c:v>39370.0</c:v>
                </c:pt>
                <c:pt idx="70">
                  <c:v>39340.0</c:v>
                </c:pt>
                <c:pt idx="71">
                  <c:v>39309.0</c:v>
                </c:pt>
                <c:pt idx="72">
                  <c:v>39278.0</c:v>
                </c:pt>
                <c:pt idx="73">
                  <c:v>39248.0</c:v>
                </c:pt>
                <c:pt idx="74">
                  <c:v>39217.0</c:v>
                </c:pt>
                <c:pt idx="75">
                  <c:v>39187.0</c:v>
                </c:pt>
                <c:pt idx="76">
                  <c:v>39156.0</c:v>
                </c:pt>
                <c:pt idx="77">
                  <c:v>39128.0</c:v>
                </c:pt>
                <c:pt idx="78">
                  <c:v>39097.0</c:v>
                </c:pt>
                <c:pt idx="79">
                  <c:v>39066.0</c:v>
                </c:pt>
                <c:pt idx="80">
                  <c:v>39036.0</c:v>
                </c:pt>
                <c:pt idx="81">
                  <c:v>39005.0</c:v>
                </c:pt>
                <c:pt idx="82">
                  <c:v>38975.0</c:v>
                </c:pt>
                <c:pt idx="83">
                  <c:v>38944.0</c:v>
                </c:pt>
                <c:pt idx="84">
                  <c:v>38913.0</c:v>
                </c:pt>
                <c:pt idx="85">
                  <c:v>38883.0</c:v>
                </c:pt>
                <c:pt idx="86">
                  <c:v>38852.0</c:v>
                </c:pt>
                <c:pt idx="87">
                  <c:v>38822.0</c:v>
                </c:pt>
                <c:pt idx="88">
                  <c:v>38791.0</c:v>
                </c:pt>
                <c:pt idx="89">
                  <c:v>38763.0</c:v>
                </c:pt>
                <c:pt idx="90">
                  <c:v>38732.0</c:v>
                </c:pt>
                <c:pt idx="91">
                  <c:v>38701.0</c:v>
                </c:pt>
                <c:pt idx="92">
                  <c:v>38671.0</c:v>
                </c:pt>
                <c:pt idx="93">
                  <c:v>38640.0</c:v>
                </c:pt>
                <c:pt idx="94">
                  <c:v>38610.0</c:v>
                </c:pt>
                <c:pt idx="95">
                  <c:v>38579.0</c:v>
                </c:pt>
                <c:pt idx="96">
                  <c:v>38548.0</c:v>
                </c:pt>
                <c:pt idx="97">
                  <c:v>38518.0</c:v>
                </c:pt>
                <c:pt idx="98">
                  <c:v>38487.0</c:v>
                </c:pt>
                <c:pt idx="99">
                  <c:v>38457.0</c:v>
                </c:pt>
                <c:pt idx="100">
                  <c:v>38426.0</c:v>
                </c:pt>
                <c:pt idx="101">
                  <c:v>38398.0</c:v>
                </c:pt>
                <c:pt idx="102">
                  <c:v>38367.0</c:v>
                </c:pt>
                <c:pt idx="103">
                  <c:v>38336.0</c:v>
                </c:pt>
                <c:pt idx="104">
                  <c:v>38306.0</c:v>
                </c:pt>
                <c:pt idx="105">
                  <c:v>38275.0</c:v>
                </c:pt>
                <c:pt idx="106">
                  <c:v>38245.0</c:v>
                </c:pt>
                <c:pt idx="107">
                  <c:v>38214.0</c:v>
                </c:pt>
                <c:pt idx="108">
                  <c:v>38183.0</c:v>
                </c:pt>
                <c:pt idx="109">
                  <c:v>38153.0</c:v>
                </c:pt>
                <c:pt idx="110">
                  <c:v>38122.0</c:v>
                </c:pt>
                <c:pt idx="111">
                  <c:v>38092.0</c:v>
                </c:pt>
                <c:pt idx="112">
                  <c:v>38061.0</c:v>
                </c:pt>
                <c:pt idx="113">
                  <c:v>38032.0</c:v>
                </c:pt>
                <c:pt idx="114">
                  <c:v>38001.0</c:v>
                </c:pt>
                <c:pt idx="115">
                  <c:v>37970.0</c:v>
                </c:pt>
                <c:pt idx="116">
                  <c:v>37940.0</c:v>
                </c:pt>
                <c:pt idx="117">
                  <c:v>37909.0</c:v>
                </c:pt>
                <c:pt idx="118">
                  <c:v>37879.0</c:v>
                </c:pt>
                <c:pt idx="119">
                  <c:v>37848.0</c:v>
                </c:pt>
                <c:pt idx="120">
                  <c:v>37817.0</c:v>
                </c:pt>
                <c:pt idx="121">
                  <c:v>37787.0</c:v>
                </c:pt>
                <c:pt idx="122">
                  <c:v>37756.0</c:v>
                </c:pt>
                <c:pt idx="123">
                  <c:v>37726.0</c:v>
                </c:pt>
                <c:pt idx="124">
                  <c:v>37695.0</c:v>
                </c:pt>
                <c:pt idx="125">
                  <c:v>37667.0</c:v>
                </c:pt>
                <c:pt idx="126">
                  <c:v>37636.0</c:v>
                </c:pt>
              </c:numCache>
            </c:numRef>
          </c:cat>
          <c:val>
            <c:numRef>
              <c:f>'ECON DATA'!$D$3:$D$129</c:f>
              <c:numCache>
                <c:formatCode>General</c:formatCode>
                <c:ptCount val="127"/>
                <c:pt idx="0">
                  <c:v>95.7420801213125</c:v>
                </c:pt>
                <c:pt idx="1">
                  <c:v>96.82079131696115</c:v>
                </c:pt>
                <c:pt idx="2">
                  <c:v>97.19409657227665</c:v>
                </c:pt>
                <c:pt idx="3">
                  <c:v>97.07307806494195</c:v>
                </c:pt>
                <c:pt idx="4">
                  <c:v>96.9884418882484</c:v>
                </c:pt>
                <c:pt idx="5">
                  <c:v>96.63318187308431</c:v>
                </c:pt>
                <c:pt idx="6">
                  <c:v>96.68600921509847</c:v>
                </c:pt>
                <c:pt idx="7">
                  <c:v>96.73318187308431</c:v>
                </c:pt>
                <c:pt idx="8">
                  <c:v>96.22536481292276</c:v>
                </c:pt>
                <c:pt idx="9">
                  <c:v>97.00164333542152</c:v>
                </c:pt>
                <c:pt idx="10">
                  <c:v>97.12671629800607</c:v>
                </c:pt>
                <c:pt idx="11">
                  <c:v>99.48736070018177</c:v>
                </c:pt>
                <c:pt idx="12">
                  <c:v>98.4191695348612</c:v>
                </c:pt>
                <c:pt idx="13">
                  <c:v>97.85717364760226</c:v>
                </c:pt>
                <c:pt idx="14">
                  <c:v>98.63426306115098</c:v>
                </c:pt>
                <c:pt idx="15">
                  <c:v>98.3711859858254</c:v>
                </c:pt>
                <c:pt idx="16">
                  <c:v>98.61162277171636</c:v>
                </c:pt>
                <c:pt idx="17">
                  <c:v>99.77846245195356</c:v>
                </c:pt>
                <c:pt idx="18">
                  <c:v>99.22428362485618</c:v>
                </c:pt>
                <c:pt idx="19">
                  <c:v>99.96821271864212</c:v>
                </c:pt>
                <c:pt idx="20">
                  <c:v>100.4544706774357</c:v>
                </c:pt>
                <c:pt idx="21">
                  <c:v>100.3779218579203</c:v>
                </c:pt>
                <c:pt idx="22">
                  <c:v>101.1754891847704</c:v>
                </c:pt>
                <c:pt idx="23">
                  <c:v>102.4612065495306</c:v>
                </c:pt>
                <c:pt idx="24">
                  <c:v>101.670645391792</c:v>
                </c:pt>
                <c:pt idx="25">
                  <c:v>101.3819547598486</c:v>
                </c:pt>
                <c:pt idx="26">
                  <c:v>102.5512271132358</c:v>
                </c:pt>
                <c:pt idx="27">
                  <c:v>101.943680350091</c:v>
                </c:pt>
                <c:pt idx="28">
                  <c:v>102.6733268086371</c:v>
                </c:pt>
                <c:pt idx="29">
                  <c:v>103.2409773799243</c:v>
                </c:pt>
                <c:pt idx="30">
                  <c:v>102.5175261994397</c:v>
                </c:pt>
                <c:pt idx="31">
                  <c:v>102.7261541506512</c:v>
                </c:pt>
                <c:pt idx="32">
                  <c:v>102.6088982482282</c:v>
                </c:pt>
                <c:pt idx="33">
                  <c:v>101.1571520942807</c:v>
                </c:pt>
                <c:pt idx="34">
                  <c:v>100.9088982482282</c:v>
                </c:pt>
                <c:pt idx="35">
                  <c:v>100.4156341203231</c:v>
                </c:pt>
                <c:pt idx="36">
                  <c:v>100.6981079208834</c:v>
                </c:pt>
                <c:pt idx="37">
                  <c:v>100.8668396802373</c:v>
                </c:pt>
                <c:pt idx="38">
                  <c:v>100.5299167555629</c:v>
                </c:pt>
                <c:pt idx="39">
                  <c:v>98.93611203362444</c:v>
                </c:pt>
                <c:pt idx="40">
                  <c:v>99.01049847700658</c:v>
                </c:pt>
                <c:pt idx="41">
                  <c:v>97.87060228514896</c:v>
                </c:pt>
                <c:pt idx="42">
                  <c:v>98.1714131761989</c:v>
                </c:pt>
                <c:pt idx="43">
                  <c:v>96.57168347321558</c:v>
                </c:pt>
                <c:pt idx="44">
                  <c:v>96.32532170627967</c:v>
                </c:pt>
                <c:pt idx="45">
                  <c:v>96.41669375506818</c:v>
                </c:pt>
                <c:pt idx="46">
                  <c:v>96.02748408241295</c:v>
                </c:pt>
                <c:pt idx="47">
                  <c:v>94.68596610845533</c:v>
                </c:pt>
                <c:pt idx="48">
                  <c:v>95.28353343530542</c:v>
                </c:pt>
                <c:pt idx="49">
                  <c:v>94.06332581902072</c:v>
                </c:pt>
                <c:pt idx="50">
                  <c:v>93.96925080006566</c:v>
                </c:pt>
                <c:pt idx="51">
                  <c:v>93.12692193505808</c:v>
                </c:pt>
                <c:pt idx="52">
                  <c:v>93.0536166797426</c:v>
                </c:pt>
                <c:pt idx="53">
                  <c:v>95.08164135618881</c:v>
                </c:pt>
                <c:pt idx="54">
                  <c:v>96.92153754804647</c:v>
                </c:pt>
                <c:pt idx="55">
                  <c:v>99.73449025152451</c:v>
                </c:pt>
                <c:pt idx="56">
                  <c:v>103.603492307895</c:v>
                </c:pt>
                <c:pt idx="57">
                  <c:v>107.2970267328168</c:v>
                </c:pt>
                <c:pt idx="58">
                  <c:v>110.3652178981373</c:v>
                </c:pt>
                <c:pt idx="59">
                  <c:v>110.8981079208834</c:v>
                </c:pt>
                <c:pt idx="60">
                  <c:v>112.9236999241798</c:v>
                </c:pt>
                <c:pt idx="61">
                  <c:v>112.7493134807976</c:v>
                </c:pt>
                <c:pt idx="62">
                  <c:v>113.4007893377285</c:v>
                </c:pt>
                <c:pt idx="63">
                  <c:v>116.7918910895003</c:v>
                </c:pt>
                <c:pt idx="64">
                  <c:v>115.0778787512772</c:v>
                </c:pt>
                <c:pt idx="65">
                  <c:v>115.746610510631</c:v>
                </c:pt>
                <c:pt idx="66">
                  <c:v>115.6010596347451</c:v>
                </c:pt>
                <c:pt idx="67">
                  <c:v>114.7164234580515</c:v>
                </c:pt>
                <c:pt idx="68">
                  <c:v>114.7843443263554</c:v>
                </c:pt>
                <c:pt idx="69">
                  <c:v>115.4684399090157</c:v>
                </c:pt>
                <c:pt idx="70">
                  <c:v>114.4695210970823</c:v>
                </c:pt>
                <c:pt idx="71">
                  <c:v>115.5590010667542</c:v>
                </c:pt>
                <c:pt idx="72">
                  <c:v>114.8134501908683</c:v>
                </c:pt>
                <c:pt idx="73">
                  <c:v>114.3363607773196</c:v>
                </c:pt>
                <c:pt idx="74">
                  <c:v>114.8430966494145</c:v>
                </c:pt>
                <c:pt idx="75">
                  <c:v>112.412909596835</c:v>
                </c:pt>
                <c:pt idx="76">
                  <c:v>113.9735539990106</c:v>
                </c:pt>
                <c:pt idx="77">
                  <c:v>113.2660072358658</c:v>
                </c:pt>
                <c:pt idx="78">
                  <c:v>112.4660072358658</c:v>
                </c:pt>
                <c:pt idx="79">
                  <c:v>114.3099363296517</c:v>
                </c:pt>
                <c:pt idx="80">
                  <c:v>112.0118284087683</c:v>
                </c:pt>
                <c:pt idx="81">
                  <c:v>111.3641151567492</c:v>
                </c:pt>
                <c:pt idx="82">
                  <c:v>111.7026598635235</c:v>
                </c:pt>
                <c:pt idx="83">
                  <c:v>111.4573792846543</c:v>
                </c:pt>
                <c:pt idx="84">
                  <c:v>110.995653694412</c:v>
                </c:pt>
                <c:pt idx="85">
                  <c:v>112.0996865963403</c:v>
                </c:pt>
                <c:pt idx="86">
                  <c:v>111.8234080738415</c:v>
                </c:pt>
                <c:pt idx="87">
                  <c:v>109.8862148521504</c:v>
                </c:pt>
                <c:pt idx="88">
                  <c:v>110.5212456977083</c:v>
                </c:pt>
                <c:pt idx="89">
                  <c:v>109.055216908521</c:v>
                </c:pt>
                <c:pt idx="90">
                  <c:v>109.3161316077133</c:v>
                </c:pt>
                <c:pt idx="91">
                  <c:v>108.7541357204543</c:v>
                </c:pt>
                <c:pt idx="92">
                  <c:v>109.6910586451288</c:v>
                </c:pt>
                <c:pt idx="93">
                  <c:v>107.0191048748966</c:v>
                </c:pt>
                <c:pt idx="94">
                  <c:v>107.9999568933569</c:v>
                </c:pt>
                <c:pt idx="95">
                  <c:v>107.1134286375467</c:v>
                </c:pt>
                <c:pt idx="96">
                  <c:v>107.3859445551338</c:v>
                </c:pt>
                <c:pt idx="97">
                  <c:v>106.7848633670671</c:v>
                </c:pt>
                <c:pt idx="98">
                  <c:v>106.5212456977083</c:v>
                </c:pt>
                <c:pt idx="99">
                  <c:v>107.7134286375468</c:v>
                </c:pt>
                <c:pt idx="100">
                  <c:v>106.4449671752095</c:v>
                </c:pt>
                <c:pt idx="101">
                  <c:v>106.6665262765775</c:v>
                </c:pt>
                <c:pt idx="102">
                  <c:v>106.798335111257</c:v>
                </c:pt>
                <c:pt idx="103">
                  <c:v>106.8724512576224</c:v>
                </c:pt>
                <c:pt idx="104">
                  <c:v>106.9492703741545</c:v>
                </c:pt>
                <c:pt idx="105">
                  <c:v>107.3584389193993</c:v>
                </c:pt>
                <c:pt idx="106">
                  <c:v>107.3721809606058</c:v>
                </c:pt>
                <c:pt idx="107">
                  <c:v>105.3597904044826</c:v>
                </c:pt>
                <c:pt idx="108">
                  <c:v>107.7961727351237</c:v>
                </c:pt>
                <c:pt idx="109">
                  <c:v>107.2799980207673</c:v>
                </c:pt>
                <c:pt idx="110">
                  <c:v>107.0045303893186</c:v>
                </c:pt>
                <c:pt idx="111">
                  <c:v>106.9417236110096</c:v>
                </c:pt>
                <c:pt idx="112">
                  <c:v>106.5867338928622</c:v>
                </c:pt>
                <c:pt idx="113">
                  <c:v>106.480268317784</c:v>
                </c:pt>
                <c:pt idx="114">
                  <c:v>105.8576280283494</c:v>
                </c:pt>
                <c:pt idx="115">
                  <c:v>105.8266300847199</c:v>
                </c:pt>
                <c:pt idx="116">
                  <c:v>105.7263597877032</c:v>
                </c:pt>
                <c:pt idx="117">
                  <c:v>106.3783762386674</c:v>
                </c:pt>
                <c:pt idx="118">
                  <c:v>104.2702888814892</c:v>
                </c:pt>
                <c:pt idx="119">
                  <c:v>104.439831531893</c:v>
                </c:pt>
                <c:pt idx="120">
                  <c:v>105.0953618440737</c:v>
                </c:pt>
                <c:pt idx="121">
                  <c:v>103.8023680131853</c:v>
                </c:pt>
                <c:pt idx="122">
                  <c:v>103.5727215546391</c:v>
                </c:pt>
                <c:pt idx="123">
                  <c:v>105.5015571221353</c:v>
                </c:pt>
                <c:pt idx="124">
                  <c:v>104.7953618440737</c:v>
                </c:pt>
                <c:pt idx="125">
                  <c:v>105.6557359492327</c:v>
                </c:pt>
                <c:pt idx="126">
                  <c:v>105.6169209454417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83176"/>
        <c:axId val="418696520"/>
      </c:lineChart>
      <c:dateAx>
        <c:axId val="5183176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418696520"/>
        <c:crosses val="autoZero"/>
        <c:auto val="1"/>
        <c:lblOffset val="100"/>
        <c:baseTimeUnit val="months"/>
      </c:dateAx>
      <c:valAx>
        <c:axId val="418696520"/>
        <c:scaling>
          <c:orientation val="minMax"/>
          <c:max val="130.0"/>
          <c:min val="85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83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4756335282651"/>
          <c:y val="0.179163076313574"/>
          <c:w val="0.742336365382265"/>
          <c:h val="0.118611051996879"/>
        </c:manualLayout>
      </c:layout>
      <c:overlay val="0"/>
      <c:spPr>
        <a:solidFill>
          <a:sysClr val="window" lastClr="FFFFFF"/>
        </a:solidFill>
      </c:sp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48086823337314"/>
          <c:y val="0.0958898265206889"/>
          <c:w val="0.661600577562766"/>
          <c:h val="0.728252427691072"/>
        </c:manualLayout>
      </c:layout>
      <c:lineChart>
        <c:grouping val="standard"/>
        <c:varyColors val="0"/>
        <c:ser>
          <c:idx val="2"/>
          <c:order val="0"/>
          <c:tx>
            <c:strRef>
              <c:f>'ECON DATA'!$N$2</c:f>
              <c:strCache>
                <c:ptCount val="1"/>
                <c:pt idx="0">
                  <c:v>GERMANY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'ECON DATA'!$M$3:$M$53</c:f>
              <c:strCache>
                <c:ptCount val="51"/>
                <c:pt idx="0">
                  <c:v>Q4 2000</c:v>
                </c:pt>
                <c:pt idx="1">
                  <c:v>Q1 2001</c:v>
                </c:pt>
                <c:pt idx="2">
                  <c:v>Q2 2001</c:v>
                </c:pt>
                <c:pt idx="3">
                  <c:v>Q3 2001</c:v>
                </c:pt>
                <c:pt idx="4">
                  <c:v>Q4 2001</c:v>
                </c:pt>
                <c:pt idx="5">
                  <c:v>Q1 2002</c:v>
                </c:pt>
                <c:pt idx="6">
                  <c:v>Q2 2002</c:v>
                </c:pt>
                <c:pt idx="7">
                  <c:v>Q3 2002</c:v>
                </c:pt>
                <c:pt idx="8">
                  <c:v>Q4 2002</c:v>
                </c:pt>
                <c:pt idx="9">
                  <c:v>Q1 2003</c:v>
                </c:pt>
                <c:pt idx="10">
                  <c:v>Q2 2003</c:v>
                </c:pt>
                <c:pt idx="11">
                  <c:v>Q3 2003</c:v>
                </c:pt>
                <c:pt idx="12">
                  <c:v>Q4 2003</c:v>
                </c:pt>
                <c:pt idx="13">
                  <c:v>Q1 2004</c:v>
                </c:pt>
                <c:pt idx="14">
                  <c:v>Q2 2004</c:v>
                </c:pt>
                <c:pt idx="15">
                  <c:v>Q3 2004</c:v>
                </c:pt>
                <c:pt idx="16">
                  <c:v>Q4 2004</c:v>
                </c:pt>
                <c:pt idx="17">
                  <c:v>Q1 2005</c:v>
                </c:pt>
                <c:pt idx="18">
                  <c:v>Q2 2005</c:v>
                </c:pt>
                <c:pt idx="19">
                  <c:v>Q3 2005</c:v>
                </c:pt>
                <c:pt idx="20">
                  <c:v>Q4 2005</c:v>
                </c:pt>
                <c:pt idx="21">
                  <c:v>Q1 2006</c:v>
                </c:pt>
                <c:pt idx="22">
                  <c:v>Q2 2006</c:v>
                </c:pt>
                <c:pt idx="23">
                  <c:v>Q3 2006</c:v>
                </c:pt>
                <c:pt idx="24">
                  <c:v>Q4 2006</c:v>
                </c:pt>
                <c:pt idx="25">
                  <c:v>Q1 2007</c:v>
                </c:pt>
                <c:pt idx="26">
                  <c:v>Q2 2007</c:v>
                </c:pt>
                <c:pt idx="27">
                  <c:v>Q3 2007</c:v>
                </c:pt>
                <c:pt idx="28">
                  <c:v>Q4 2007</c:v>
                </c:pt>
                <c:pt idx="29">
                  <c:v>Q1 2008</c:v>
                </c:pt>
                <c:pt idx="30">
                  <c:v>Q2 2008</c:v>
                </c:pt>
                <c:pt idx="31">
                  <c:v>Q3 2008</c:v>
                </c:pt>
                <c:pt idx="32">
                  <c:v>Q4 2008</c:v>
                </c:pt>
                <c:pt idx="33">
                  <c:v>Q1 2009</c:v>
                </c:pt>
                <c:pt idx="34">
                  <c:v>Q2 2009</c:v>
                </c:pt>
                <c:pt idx="35">
                  <c:v>Q3 2009</c:v>
                </c:pt>
                <c:pt idx="36">
                  <c:v>Q4 2009</c:v>
                </c:pt>
                <c:pt idx="37">
                  <c:v>Q1 2010</c:v>
                </c:pt>
                <c:pt idx="38">
                  <c:v>Q2 2010</c:v>
                </c:pt>
                <c:pt idx="39">
                  <c:v>Q3 2010</c:v>
                </c:pt>
                <c:pt idx="40">
                  <c:v>Q4 2010</c:v>
                </c:pt>
                <c:pt idx="41">
                  <c:v>Q1 2011</c:v>
                </c:pt>
                <c:pt idx="42">
                  <c:v>Q2 2011</c:v>
                </c:pt>
                <c:pt idx="43">
                  <c:v>Q3 2011</c:v>
                </c:pt>
                <c:pt idx="44">
                  <c:v>Q4 2011</c:v>
                </c:pt>
                <c:pt idx="45">
                  <c:v>Q1 2012</c:v>
                </c:pt>
                <c:pt idx="46">
                  <c:v>Q2 2012</c:v>
                </c:pt>
                <c:pt idx="47">
                  <c:v>Q3 2012</c:v>
                </c:pt>
                <c:pt idx="48">
                  <c:v>Q4 2012</c:v>
                </c:pt>
                <c:pt idx="49">
                  <c:v>Q1 2013</c:v>
                </c:pt>
                <c:pt idx="50">
                  <c:v>Q2 2013</c:v>
                </c:pt>
              </c:strCache>
            </c:strRef>
          </c:cat>
          <c:val>
            <c:numRef>
              <c:f>'ECON DATA'!$N$3:$N$53</c:f>
              <c:numCache>
                <c:formatCode>General</c:formatCode>
                <c:ptCount val="51"/>
                <c:pt idx="0">
                  <c:v>100.0</c:v>
                </c:pt>
                <c:pt idx="1">
                  <c:v>99.0</c:v>
                </c:pt>
                <c:pt idx="2">
                  <c:v>99.10000000000001</c:v>
                </c:pt>
                <c:pt idx="3">
                  <c:v>99.60000000000001</c:v>
                </c:pt>
                <c:pt idx="4">
                  <c:v>100.3</c:v>
                </c:pt>
                <c:pt idx="5">
                  <c:v>100.2</c:v>
                </c:pt>
                <c:pt idx="6">
                  <c:v>99.9</c:v>
                </c:pt>
                <c:pt idx="7">
                  <c:v>100.1</c:v>
                </c:pt>
                <c:pt idx="8">
                  <c:v>100.5</c:v>
                </c:pt>
                <c:pt idx="9">
                  <c:v>101.1</c:v>
                </c:pt>
                <c:pt idx="10">
                  <c:v>101.1</c:v>
                </c:pt>
                <c:pt idx="11">
                  <c:v>101.4</c:v>
                </c:pt>
                <c:pt idx="12">
                  <c:v>100.8</c:v>
                </c:pt>
                <c:pt idx="13">
                  <c:v>101.3</c:v>
                </c:pt>
                <c:pt idx="14">
                  <c:v>100.9</c:v>
                </c:pt>
                <c:pt idx="15">
                  <c:v>101.0</c:v>
                </c:pt>
                <c:pt idx="16">
                  <c:v>101.1</c:v>
                </c:pt>
                <c:pt idx="17">
                  <c:v>101.0</c:v>
                </c:pt>
                <c:pt idx="18">
                  <c:v>100.3</c:v>
                </c:pt>
                <c:pt idx="19">
                  <c:v>99.4</c:v>
                </c:pt>
                <c:pt idx="20">
                  <c:v>99.30000000000001</c:v>
                </c:pt>
                <c:pt idx="21">
                  <c:v>98.7</c:v>
                </c:pt>
                <c:pt idx="22">
                  <c:v>97.80000000000001</c:v>
                </c:pt>
                <c:pt idx="23">
                  <c:v>97.80000000000001</c:v>
                </c:pt>
                <c:pt idx="24">
                  <c:v>96.80000000000001</c:v>
                </c:pt>
                <c:pt idx="25">
                  <c:v>96.9</c:v>
                </c:pt>
                <c:pt idx="26">
                  <c:v>97.0</c:v>
                </c:pt>
                <c:pt idx="27">
                  <c:v>96.7</c:v>
                </c:pt>
                <c:pt idx="28">
                  <c:v>97.0</c:v>
                </c:pt>
                <c:pt idx="29">
                  <c:v>97.30000000000001</c:v>
                </c:pt>
                <c:pt idx="30">
                  <c:v>98.60000000000001</c:v>
                </c:pt>
                <c:pt idx="31">
                  <c:v>99.5</c:v>
                </c:pt>
                <c:pt idx="32">
                  <c:v>102.1</c:v>
                </c:pt>
                <c:pt idx="33">
                  <c:v>105.8</c:v>
                </c:pt>
                <c:pt idx="34">
                  <c:v>105.1</c:v>
                </c:pt>
                <c:pt idx="35">
                  <c:v>104.8</c:v>
                </c:pt>
                <c:pt idx="36">
                  <c:v>104.1</c:v>
                </c:pt>
                <c:pt idx="37">
                  <c:v>104.7</c:v>
                </c:pt>
                <c:pt idx="38">
                  <c:v>103.5</c:v>
                </c:pt>
                <c:pt idx="39">
                  <c:v>103.7</c:v>
                </c:pt>
                <c:pt idx="40">
                  <c:v>103.8</c:v>
                </c:pt>
                <c:pt idx="41">
                  <c:v>103.9</c:v>
                </c:pt>
                <c:pt idx="42">
                  <c:v>105.0</c:v>
                </c:pt>
                <c:pt idx="43">
                  <c:v>105.1</c:v>
                </c:pt>
                <c:pt idx="44">
                  <c:v>105.8</c:v>
                </c:pt>
                <c:pt idx="45">
                  <c:v>106.5</c:v>
                </c:pt>
                <c:pt idx="46">
                  <c:v>107.8</c:v>
                </c:pt>
                <c:pt idx="47">
                  <c:v>108.1</c:v>
                </c:pt>
                <c:pt idx="48">
                  <c:v>109.4</c:v>
                </c:pt>
                <c:pt idx="49">
                  <c:v>109.8</c:v>
                </c:pt>
                <c:pt idx="50">
                  <c:v>109.7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'ECON DATA'!$O$2</c:f>
              <c:strCache>
                <c:ptCount val="1"/>
                <c:pt idx="0">
                  <c:v>FRANCE*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cat>
            <c:strRef>
              <c:f>'ECON DATA'!$M$3:$M$53</c:f>
              <c:strCache>
                <c:ptCount val="51"/>
                <c:pt idx="0">
                  <c:v>Q4 2000</c:v>
                </c:pt>
                <c:pt idx="1">
                  <c:v>Q1 2001</c:v>
                </c:pt>
                <c:pt idx="2">
                  <c:v>Q2 2001</c:v>
                </c:pt>
                <c:pt idx="3">
                  <c:v>Q3 2001</c:v>
                </c:pt>
                <c:pt idx="4">
                  <c:v>Q4 2001</c:v>
                </c:pt>
                <c:pt idx="5">
                  <c:v>Q1 2002</c:v>
                </c:pt>
                <c:pt idx="6">
                  <c:v>Q2 2002</c:v>
                </c:pt>
                <c:pt idx="7">
                  <c:v>Q3 2002</c:v>
                </c:pt>
                <c:pt idx="8">
                  <c:v>Q4 2002</c:v>
                </c:pt>
                <c:pt idx="9">
                  <c:v>Q1 2003</c:v>
                </c:pt>
                <c:pt idx="10">
                  <c:v>Q2 2003</c:v>
                </c:pt>
                <c:pt idx="11">
                  <c:v>Q3 2003</c:v>
                </c:pt>
                <c:pt idx="12">
                  <c:v>Q4 2003</c:v>
                </c:pt>
                <c:pt idx="13">
                  <c:v>Q1 2004</c:v>
                </c:pt>
                <c:pt idx="14">
                  <c:v>Q2 2004</c:v>
                </c:pt>
                <c:pt idx="15">
                  <c:v>Q3 2004</c:v>
                </c:pt>
                <c:pt idx="16">
                  <c:v>Q4 2004</c:v>
                </c:pt>
                <c:pt idx="17">
                  <c:v>Q1 2005</c:v>
                </c:pt>
                <c:pt idx="18">
                  <c:v>Q2 2005</c:v>
                </c:pt>
                <c:pt idx="19">
                  <c:v>Q3 2005</c:v>
                </c:pt>
                <c:pt idx="20">
                  <c:v>Q4 2005</c:v>
                </c:pt>
                <c:pt idx="21">
                  <c:v>Q1 2006</c:v>
                </c:pt>
                <c:pt idx="22">
                  <c:v>Q2 2006</c:v>
                </c:pt>
                <c:pt idx="23">
                  <c:v>Q3 2006</c:v>
                </c:pt>
                <c:pt idx="24">
                  <c:v>Q4 2006</c:v>
                </c:pt>
                <c:pt idx="25">
                  <c:v>Q1 2007</c:v>
                </c:pt>
                <c:pt idx="26">
                  <c:v>Q2 2007</c:v>
                </c:pt>
                <c:pt idx="27">
                  <c:v>Q3 2007</c:v>
                </c:pt>
                <c:pt idx="28">
                  <c:v>Q4 2007</c:v>
                </c:pt>
                <c:pt idx="29">
                  <c:v>Q1 2008</c:v>
                </c:pt>
                <c:pt idx="30">
                  <c:v>Q2 2008</c:v>
                </c:pt>
                <c:pt idx="31">
                  <c:v>Q3 2008</c:v>
                </c:pt>
                <c:pt idx="32">
                  <c:v>Q4 2008</c:v>
                </c:pt>
                <c:pt idx="33">
                  <c:v>Q1 2009</c:v>
                </c:pt>
                <c:pt idx="34">
                  <c:v>Q2 2009</c:v>
                </c:pt>
                <c:pt idx="35">
                  <c:v>Q3 2009</c:v>
                </c:pt>
                <c:pt idx="36">
                  <c:v>Q4 2009</c:v>
                </c:pt>
                <c:pt idx="37">
                  <c:v>Q1 2010</c:v>
                </c:pt>
                <c:pt idx="38">
                  <c:v>Q2 2010</c:v>
                </c:pt>
                <c:pt idx="39">
                  <c:v>Q3 2010</c:v>
                </c:pt>
                <c:pt idx="40">
                  <c:v>Q4 2010</c:v>
                </c:pt>
                <c:pt idx="41">
                  <c:v>Q1 2011</c:v>
                </c:pt>
                <c:pt idx="42">
                  <c:v>Q2 2011</c:v>
                </c:pt>
                <c:pt idx="43">
                  <c:v>Q3 2011</c:v>
                </c:pt>
                <c:pt idx="44">
                  <c:v>Q4 2011</c:v>
                </c:pt>
                <c:pt idx="45">
                  <c:v>Q1 2012</c:v>
                </c:pt>
                <c:pt idx="46">
                  <c:v>Q2 2012</c:v>
                </c:pt>
                <c:pt idx="47">
                  <c:v>Q3 2012</c:v>
                </c:pt>
                <c:pt idx="48">
                  <c:v>Q4 2012</c:v>
                </c:pt>
                <c:pt idx="49">
                  <c:v>Q1 2013</c:v>
                </c:pt>
                <c:pt idx="50">
                  <c:v>Q2 2013</c:v>
                </c:pt>
              </c:strCache>
            </c:strRef>
          </c:cat>
          <c:val>
            <c:numRef>
              <c:f>'ECON DATA'!$O$3:$O$53</c:f>
              <c:numCache>
                <c:formatCode>General</c:formatCode>
                <c:ptCount val="51"/>
                <c:pt idx="0">
                  <c:v>90.9</c:v>
                </c:pt>
                <c:pt idx="1">
                  <c:v>90.7</c:v>
                </c:pt>
                <c:pt idx="2">
                  <c:v>91.9</c:v>
                </c:pt>
                <c:pt idx="3">
                  <c:v>92.7</c:v>
                </c:pt>
                <c:pt idx="4">
                  <c:v>93.80000000000001</c:v>
                </c:pt>
                <c:pt idx="5">
                  <c:v>94.2</c:v>
                </c:pt>
                <c:pt idx="6">
                  <c:v>94.9</c:v>
                </c:pt>
                <c:pt idx="7">
                  <c:v>95.4</c:v>
                </c:pt>
                <c:pt idx="8">
                  <c:v>96.0</c:v>
                </c:pt>
                <c:pt idx="9">
                  <c:v>96.4</c:v>
                </c:pt>
                <c:pt idx="10">
                  <c:v>97.0</c:v>
                </c:pt>
                <c:pt idx="11">
                  <c:v>97.4</c:v>
                </c:pt>
                <c:pt idx="12">
                  <c:v>97.30000000000001</c:v>
                </c:pt>
                <c:pt idx="13">
                  <c:v>97.9</c:v>
                </c:pt>
                <c:pt idx="14">
                  <c:v>98.0</c:v>
                </c:pt>
                <c:pt idx="15">
                  <c:v>98.4</c:v>
                </c:pt>
                <c:pt idx="16">
                  <c:v>98.4</c:v>
                </c:pt>
                <c:pt idx="17">
                  <c:v>99.10000000000001</c:v>
                </c:pt>
                <c:pt idx="18">
                  <c:v>99.80000000000001</c:v>
                </c:pt>
                <c:pt idx="19">
                  <c:v>100.3</c:v>
                </c:pt>
                <c:pt idx="20">
                  <c:v>100.8</c:v>
                </c:pt>
                <c:pt idx="21">
                  <c:v>100.9</c:v>
                </c:pt>
                <c:pt idx="22">
                  <c:v>100.8</c:v>
                </c:pt>
                <c:pt idx="23">
                  <c:v>102.0</c:v>
                </c:pt>
                <c:pt idx="24">
                  <c:v>102.6</c:v>
                </c:pt>
                <c:pt idx="25">
                  <c:v>102.6</c:v>
                </c:pt>
                <c:pt idx="26">
                  <c:v>102.9</c:v>
                </c:pt>
                <c:pt idx="27">
                  <c:v>103.4</c:v>
                </c:pt>
                <c:pt idx="28">
                  <c:v>104.3</c:v>
                </c:pt>
                <c:pt idx="29">
                  <c:v>104.8</c:v>
                </c:pt>
                <c:pt idx="30">
                  <c:v>106.1</c:v>
                </c:pt>
                <c:pt idx="31">
                  <c:v>107.2</c:v>
                </c:pt>
                <c:pt idx="32">
                  <c:v>108.9</c:v>
                </c:pt>
                <c:pt idx="33">
                  <c:v>110.2</c:v>
                </c:pt>
                <c:pt idx="34">
                  <c:v>110.3</c:v>
                </c:pt>
                <c:pt idx="35">
                  <c:v>110.8</c:v>
                </c:pt>
                <c:pt idx="36">
                  <c:v>111.0</c:v>
                </c:pt>
                <c:pt idx="37">
                  <c:v>111.3</c:v>
                </c:pt>
                <c:pt idx="38">
                  <c:v>111.4</c:v>
                </c:pt>
                <c:pt idx="39">
                  <c:v>111.4</c:v>
                </c:pt>
                <c:pt idx="40">
                  <c:v>111.7</c:v>
                </c:pt>
                <c:pt idx="41">
                  <c:v>111.8</c:v>
                </c:pt>
                <c:pt idx="42">
                  <c:v>112.8</c:v>
                </c:pt>
                <c:pt idx="43">
                  <c:v>113.2</c:v>
                </c:pt>
                <c:pt idx="44">
                  <c:v>113.7</c:v>
                </c:pt>
                <c:pt idx="45">
                  <c:v>114.3</c:v>
                </c:pt>
                <c:pt idx="46">
                  <c:v>115.1</c:v>
                </c:pt>
                <c:pt idx="47">
                  <c:v>115.5</c:v>
                </c:pt>
                <c:pt idx="48">
                  <c:v>116.0</c:v>
                </c:pt>
                <c:pt idx="49">
                  <c:v>116.5</c:v>
                </c:pt>
                <c:pt idx="50">
                  <c:v>116.6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'ECON DATA'!$P$2</c:f>
              <c:strCache>
                <c:ptCount val="1"/>
                <c:pt idx="0">
                  <c:v>IRELAND</c:v>
                </c:pt>
              </c:strCache>
            </c:strRef>
          </c:tx>
          <c:spPr>
            <a:ln>
              <a:solidFill>
                <a:srgbClr val="39B486"/>
              </a:solidFill>
            </a:ln>
          </c:spPr>
          <c:marker>
            <c:symbol val="none"/>
          </c:marker>
          <c:cat>
            <c:strRef>
              <c:f>'ECON DATA'!$M$3:$M$53</c:f>
              <c:strCache>
                <c:ptCount val="51"/>
                <c:pt idx="0">
                  <c:v>Q4 2000</c:v>
                </c:pt>
                <c:pt idx="1">
                  <c:v>Q1 2001</c:v>
                </c:pt>
                <c:pt idx="2">
                  <c:v>Q2 2001</c:v>
                </c:pt>
                <c:pt idx="3">
                  <c:v>Q3 2001</c:v>
                </c:pt>
                <c:pt idx="4">
                  <c:v>Q4 2001</c:v>
                </c:pt>
                <c:pt idx="5">
                  <c:v>Q1 2002</c:v>
                </c:pt>
                <c:pt idx="6">
                  <c:v>Q2 2002</c:v>
                </c:pt>
                <c:pt idx="7">
                  <c:v>Q3 2002</c:v>
                </c:pt>
                <c:pt idx="8">
                  <c:v>Q4 2002</c:v>
                </c:pt>
                <c:pt idx="9">
                  <c:v>Q1 2003</c:v>
                </c:pt>
                <c:pt idx="10">
                  <c:v>Q2 2003</c:v>
                </c:pt>
                <c:pt idx="11">
                  <c:v>Q3 2003</c:v>
                </c:pt>
                <c:pt idx="12">
                  <c:v>Q4 2003</c:v>
                </c:pt>
                <c:pt idx="13">
                  <c:v>Q1 2004</c:v>
                </c:pt>
                <c:pt idx="14">
                  <c:v>Q2 2004</c:v>
                </c:pt>
                <c:pt idx="15">
                  <c:v>Q3 2004</c:v>
                </c:pt>
                <c:pt idx="16">
                  <c:v>Q4 2004</c:v>
                </c:pt>
                <c:pt idx="17">
                  <c:v>Q1 2005</c:v>
                </c:pt>
                <c:pt idx="18">
                  <c:v>Q2 2005</c:v>
                </c:pt>
                <c:pt idx="19">
                  <c:v>Q3 2005</c:v>
                </c:pt>
                <c:pt idx="20">
                  <c:v>Q4 2005</c:v>
                </c:pt>
                <c:pt idx="21">
                  <c:v>Q1 2006</c:v>
                </c:pt>
                <c:pt idx="22">
                  <c:v>Q2 2006</c:v>
                </c:pt>
                <c:pt idx="23">
                  <c:v>Q3 2006</c:v>
                </c:pt>
                <c:pt idx="24">
                  <c:v>Q4 2006</c:v>
                </c:pt>
                <c:pt idx="25">
                  <c:v>Q1 2007</c:v>
                </c:pt>
                <c:pt idx="26">
                  <c:v>Q2 2007</c:v>
                </c:pt>
                <c:pt idx="27">
                  <c:v>Q3 2007</c:v>
                </c:pt>
                <c:pt idx="28">
                  <c:v>Q4 2007</c:v>
                </c:pt>
                <c:pt idx="29">
                  <c:v>Q1 2008</c:v>
                </c:pt>
                <c:pt idx="30">
                  <c:v>Q2 2008</c:v>
                </c:pt>
                <c:pt idx="31">
                  <c:v>Q3 2008</c:v>
                </c:pt>
                <c:pt idx="32">
                  <c:v>Q4 2008</c:v>
                </c:pt>
                <c:pt idx="33">
                  <c:v>Q1 2009</c:v>
                </c:pt>
                <c:pt idx="34">
                  <c:v>Q2 2009</c:v>
                </c:pt>
                <c:pt idx="35">
                  <c:v>Q3 2009</c:v>
                </c:pt>
                <c:pt idx="36">
                  <c:v>Q4 2009</c:v>
                </c:pt>
                <c:pt idx="37">
                  <c:v>Q1 2010</c:v>
                </c:pt>
                <c:pt idx="38">
                  <c:v>Q2 2010</c:v>
                </c:pt>
                <c:pt idx="39">
                  <c:v>Q3 2010</c:v>
                </c:pt>
                <c:pt idx="40">
                  <c:v>Q4 2010</c:v>
                </c:pt>
                <c:pt idx="41">
                  <c:v>Q1 2011</c:v>
                </c:pt>
                <c:pt idx="42">
                  <c:v>Q2 2011</c:v>
                </c:pt>
                <c:pt idx="43">
                  <c:v>Q3 2011</c:v>
                </c:pt>
                <c:pt idx="44">
                  <c:v>Q4 2011</c:v>
                </c:pt>
                <c:pt idx="45">
                  <c:v>Q1 2012</c:v>
                </c:pt>
                <c:pt idx="46">
                  <c:v>Q2 2012</c:v>
                </c:pt>
                <c:pt idx="47">
                  <c:v>Q3 2012</c:v>
                </c:pt>
                <c:pt idx="48">
                  <c:v>Q4 2012</c:v>
                </c:pt>
                <c:pt idx="49">
                  <c:v>Q1 2013</c:v>
                </c:pt>
                <c:pt idx="50">
                  <c:v>Q2 2013</c:v>
                </c:pt>
              </c:strCache>
            </c:strRef>
          </c:cat>
          <c:val>
            <c:numRef>
              <c:f>'ECON DATA'!$P$3:$P$53</c:f>
              <c:numCache>
                <c:formatCode>General</c:formatCode>
                <c:ptCount val="51"/>
                <c:pt idx="0">
                  <c:v>82.7</c:v>
                </c:pt>
                <c:pt idx="1">
                  <c:v>83.9</c:v>
                </c:pt>
                <c:pt idx="2">
                  <c:v>85.8</c:v>
                </c:pt>
                <c:pt idx="3">
                  <c:v>88.0</c:v>
                </c:pt>
                <c:pt idx="4">
                  <c:v>88.5</c:v>
                </c:pt>
                <c:pt idx="5">
                  <c:v>87.7</c:v>
                </c:pt>
                <c:pt idx="6">
                  <c:v>88.0</c:v>
                </c:pt>
                <c:pt idx="7">
                  <c:v>87.5</c:v>
                </c:pt>
                <c:pt idx="8">
                  <c:v>88.3</c:v>
                </c:pt>
                <c:pt idx="9">
                  <c:v>90.9</c:v>
                </c:pt>
                <c:pt idx="10">
                  <c:v>91.80000000000001</c:v>
                </c:pt>
                <c:pt idx="11">
                  <c:v>93.30000000000001</c:v>
                </c:pt>
                <c:pt idx="12">
                  <c:v>91.4</c:v>
                </c:pt>
                <c:pt idx="13">
                  <c:v>94.7</c:v>
                </c:pt>
                <c:pt idx="14">
                  <c:v>95.9</c:v>
                </c:pt>
                <c:pt idx="15">
                  <c:v>97.30000000000001</c:v>
                </c:pt>
                <c:pt idx="16">
                  <c:v>95.5</c:v>
                </c:pt>
                <c:pt idx="17">
                  <c:v>98.0</c:v>
                </c:pt>
                <c:pt idx="18">
                  <c:v>98.60000000000001</c:v>
                </c:pt>
                <c:pt idx="19">
                  <c:v>101.9</c:v>
                </c:pt>
                <c:pt idx="20">
                  <c:v>101.5</c:v>
                </c:pt>
                <c:pt idx="21">
                  <c:v>102.3</c:v>
                </c:pt>
                <c:pt idx="22">
                  <c:v>103.8</c:v>
                </c:pt>
                <c:pt idx="23">
                  <c:v>102.8</c:v>
                </c:pt>
                <c:pt idx="24">
                  <c:v>105.4</c:v>
                </c:pt>
                <c:pt idx="25">
                  <c:v>102.9</c:v>
                </c:pt>
                <c:pt idx="26">
                  <c:v>107.5</c:v>
                </c:pt>
                <c:pt idx="27">
                  <c:v>112.5</c:v>
                </c:pt>
                <c:pt idx="28">
                  <c:v>112.1</c:v>
                </c:pt>
                <c:pt idx="29">
                  <c:v>111.1</c:v>
                </c:pt>
                <c:pt idx="30">
                  <c:v>115.4</c:v>
                </c:pt>
                <c:pt idx="31">
                  <c:v>116.2</c:v>
                </c:pt>
                <c:pt idx="32">
                  <c:v>122.4</c:v>
                </c:pt>
                <c:pt idx="33">
                  <c:v>117.4</c:v>
                </c:pt>
                <c:pt idx="34">
                  <c:v>114.3</c:v>
                </c:pt>
                <c:pt idx="35">
                  <c:v>111.7</c:v>
                </c:pt>
                <c:pt idx="36">
                  <c:v>109.4</c:v>
                </c:pt>
                <c:pt idx="37">
                  <c:v>106.8</c:v>
                </c:pt>
                <c:pt idx="38">
                  <c:v>106.6</c:v>
                </c:pt>
                <c:pt idx="39">
                  <c:v>104.7</c:v>
                </c:pt>
                <c:pt idx="40">
                  <c:v>104.4</c:v>
                </c:pt>
                <c:pt idx="41">
                  <c:v>101.7</c:v>
                </c:pt>
                <c:pt idx="42">
                  <c:v>101.5</c:v>
                </c:pt>
                <c:pt idx="43">
                  <c:v>101.2</c:v>
                </c:pt>
                <c:pt idx="44">
                  <c:v>101.5</c:v>
                </c:pt>
                <c:pt idx="45">
                  <c:v>102.7</c:v>
                </c:pt>
                <c:pt idx="46">
                  <c:v>100.4</c:v>
                </c:pt>
                <c:pt idx="47">
                  <c:v>101.8</c:v>
                </c:pt>
                <c:pt idx="48">
                  <c:v>101.1</c:v>
                </c:pt>
                <c:pt idx="49">
                  <c:v>102.4</c:v>
                </c:pt>
                <c:pt idx="50">
                  <c:v>102.6</c:v>
                </c:pt>
              </c:numCache>
            </c:numRef>
          </c:val>
          <c:smooth val="0"/>
        </c:ser>
        <c:ser>
          <c:idx val="6"/>
          <c:order val="3"/>
          <c:tx>
            <c:strRef>
              <c:f>'ECON DATA'!$Q$2</c:f>
              <c:strCache>
                <c:ptCount val="1"/>
                <c:pt idx="0">
                  <c:v>GREECE</c:v>
                </c:pt>
              </c:strCache>
            </c:strRef>
          </c:tx>
          <c:marker>
            <c:symbol val="none"/>
          </c:marker>
          <c:cat>
            <c:strRef>
              <c:f>'ECON DATA'!$M$3:$M$53</c:f>
              <c:strCache>
                <c:ptCount val="51"/>
                <c:pt idx="0">
                  <c:v>Q4 2000</c:v>
                </c:pt>
                <c:pt idx="1">
                  <c:v>Q1 2001</c:v>
                </c:pt>
                <c:pt idx="2">
                  <c:v>Q2 2001</c:v>
                </c:pt>
                <c:pt idx="3">
                  <c:v>Q3 2001</c:v>
                </c:pt>
                <c:pt idx="4">
                  <c:v>Q4 2001</c:v>
                </c:pt>
                <c:pt idx="5">
                  <c:v>Q1 2002</c:v>
                </c:pt>
                <c:pt idx="6">
                  <c:v>Q2 2002</c:v>
                </c:pt>
                <c:pt idx="7">
                  <c:v>Q3 2002</c:v>
                </c:pt>
                <c:pt idx="8">
                  <c:v>Q4 2002</c:v>
                </c:pt>
                <c:pt idx="9">
                  <c:v>Q1 2003</c:v>
                </c:pt>
                <c:pt idx="10">
                  <c:v>Q2 2003</c:v>
                </c:pt>
                <c:pt idx="11">
                  <c:v>Q3 2003</c:v>
                </c:pt>
                <c:pt idx="12">
                  <c:v>Q4 2003</c:v>
                </c:pt>
                <c:pt idx="13">
                  <c:v>Q1 2004</c:v>
                </c:pt>
                <c:pt idx="14">
                  <c:v>Q2 2004</c:v>
                </c:pt>
                <c:pt idx="15">
                  <c:v>Q3 2004</c:v>
                </c:pt>
                <c:pt idx="16">
                  <c:v>Q4 2004</c:v>
                </c:pt>
                <c:pt idx="17">
                  <c:v>Q1 2005</c:v>
                </c:pt>
                <c:pt idx="18">
                  <c:v>Q2 2005</c:v>
                </c:pt>
                <c:pt idx="19">
                  <c:v>Q3 2005</c:v>
                </c:pt>
                <c:pt idx="20">
                  <c:v>Q4 2005</c:v>
                </c:pt>
                <c:pt idx="21">
                  <c:v>Q1 2006</c:v>
                </c:pt>
                <c:pt idx="22">
                  <c:v>Q2 2006</c:v>
                </c:pt>
                <c:pt idx="23">
                  <c:v>Q3 2006</c:v>
                </c:pt>
                <c:pt idx="24">
                  <c:v>Q4 2006</c:v>
                </c:pt>
                <c:pt idx="25">
                  <c:v>Q1 2007</c:v>
                </c:pt>
                <c:pt idx="26">
                  <c:v>Q2 2007</c:v>
                </c:pt>
                <c:pt idx="27">
                  <c:v>Q3 2007</c:v>
                </c:pt>
                <c:pt idx="28">
                  <c:v>Q4 2007</c:v>
                </c:pt>
                <c:pt idx="29">
                  <c:v>Q1 2008</c:v>
                </c:pt>
                <c:pt idx="30">
                  <c:v>Q2 2008</c:v>
                </c:pt>
                <c:pt idx="31">
                  <c:v>Q3 2008</c:v>
                </c:pt>
                <c:pt idx="32">
                  <c:v>Q4 2008</c:v>
                </c:pt>
                <c:pt idx="33">
                  <c:v>Q1 2009</c:v>
                </c:pt>
                <c:pt idx="34">
                  <c:v>Q2 2009</c:v>
                </c:pt>
                <c:pt idx="35">
                  <c:v>Q3 2009</c:v>
                </c:pt>
                <c:pt idx="36">
                  <c:v>Q4 2009</c:v>
                </c:pt>
                <c:pt idx="37">
                  <c:v>Q1 2010</c:v>
                </c:pt>
                <c:pt idx="38">
                  <c:v>Q2 2010</c:v>
                </c:pt>
                <c:pt idx="39">
                  <c:v>Q3 2010</c:v>
                </c:pt>
                <c:pt idx="40">
                  <c:v>Q4 2010</c:v>
                </c:pt>
                <c:pt idx="41">
                  <c:v>Q1 2011</c:v>
                </c:pt>
                <c:pt idx="42">
                  <c:v>Q2 2011</c:v>
                </c:pt>
                <c:pt idx="43">
                  <c:v>Q3 2011</c:v>
                </c:pt>
                <c:pt idx="44">
                  <c:v>Q4 2011</c:v>
                </c:pt>
                <c:pt idx="45">
                  <c:v>Q1 2012</c:v>
                </c:pt>
                <c:pt idx="46">
                  <c:v>Q2 2012</c:v>
                </c:pt>
                <c:pt idx="47">
                  <c:v>Q3 2012</c:v>
                </c:pt>
                <c:pt idx="48">
                  <c:v>Q4 2012</c:v>
                </c:pt>
                <c:pt idx="49">
                  <c:v>Q1 2013</c:v>
                </c:pt>
                <c:pt idx="50">
                  <c:v>Q2 2013</c:v>
                </c:pt>
              </c:strCache>
            </c:strRef>
          </c:cat>
          <c:val>
            <c:numRef>
              <c:f>'ECON DATA'!$Q$3:$Q$53</c:f>
              <c:numCache>
                <c:formatCode>General</c:formatCode>
                <c:ptCount val="51"/>
                <c:pt idx="0">
                  <c:v>86.2</c:v>
                </c:pt>
                <c:pt idx="1">
                  <c:v>84.5</c:v>
                </c:pt>
                <c:pt idx="2">
                  <c:v>85.2</c:v>
                </c:pt>
                <c:pt idx="3">
                  <c:v>84.10000000000001</c:v>
                </c:pt>
                <c:pt idx="4">
                  <c:v>83.7</c:v>
                </c:pt>
                <c:pt idx="5">
                  <c:v>92.0</c:v>
                </c:pt>
                <c:pt idx="6">
                  <c:v>92.5</c:v>
                </c:pt>
                <c:pt idx="7">
                  <c:v>93.5</c:v>
                </c:pt>
                <c:pt idx="8">
                  <c:v>93.7</c:v>
                </c:pt>
                <c:pt idx="9">
                  <c:v>92.10000000000001</c:v>
                </c:pt>
                <c:pt idx="10">
                  <c:v>94.0</c:v>
                </c:pt>
                <c:pt idx="11">
                  <c:v>95.30000000000001</c:v>
                </c:pt>
                <c:pt idx="12">
                  <c:v>95.9</c:v>
                </c:pt>
                <c:pt idx="13">
                  <c:v>95.5</c:v>
                </c:pt>
                <c:pt idx="14">
                  <c:v>95.9</c:v>
                </c:pt>
                <c:pt idx="15">
                  <c:v>97.2</c:v>
                </c:pt>
                <c:pt idx="16">
                  <c:v>97.30000000000001</c:v>
                </c:pt>
                <c:pt idx="17">
                  <c:v>99.30000000000001</c:v>
                </c:pt>
                <c:pt idx="18">
                  <c:v>100.7</c:v>
                </c:pt>
                <c:pt idx="19">
                  <c:v>100.3</c:v>
                </c:pt>
                <c:pt idx="20">
                  <c:v>99.80000000000001</c:v>
                </c:pt>
                <c:pt idx="21">
                  <c:v>101.7</c:v>
                </c:pt>
                <c:pt idx="22">
                  <c:v>100.9</c:v>
                </c:pt>
                <c:pt idx="23">
                  <c:v>101.5</c:v>
                </c:pt>
                <c:pt idx="24">
                  <c:v>103.0</c:v>
                </c:pt>
                <c:pt idx="25">
                  <c:v>104.3</c:v>
                </c:pt>
                <c:pt idx="26">
                  <c:v>104.8</c:v>
                </c:pt>
                <c:pt idx="27">
                  <c:v>105.4</c:v>
                </c:pt>
                <c:pt idx="28">
                  <c:v>107.0</c:v>
                </c:pt>
                <c:pt idx="29">
                  <c:v>111.7</c:v>
                </c:pt>
                <c:pt idx="30">
                  <c:v>111.4</c:v>
                </c:pt>
                <c:pt idx="31">
                  <c:v>112.0</c:v>
                </c:pt>
                <c:pt idx="32">
                  <c:v>112.5</c:v>
                </c:pt>
                <c:pt idx="33">
                  <c:v>114.4</c:v>
                </c:pt>
                <c:pt idx="34">
                  <c:v>116.2</c:v>
                </c:pt>
                <c:pt idx="35">
                  <c:v>117.3</c:v>
                </c:pt>
                <c:pt idx="36">
                  <c:v>117.0</c:v>
                </c:pt>
                <c:pt idx="37">
                  <c:v>118.1</c:v>
                </c:pt>
                <c:pt idx="38">
                  <c:v>113.4</c:v>
                </c:pt>
                <c:pt idx="39">
                  <c:v>116.7</c:v>
                </c:pt>
                <c:pt idx="40">
                  <c:v>115.1</c:v>
                </c:pt>
                <c:pt idx="41">
                  <c:v>112.0</c:v>
                </c:pt>
              </c:numCache>
            </c:numRef>
          </c:val>
          <c:smooth val="0"/>
        </c:ser>
        <c:ser>
          <c:idx val="7"/>
          <c:order val="4"/>
          <c:tx>
            <c:strRef>
              <c:f>'ECON DATA'!$R$2</c:f>
              <c:strCache>
                <c:ptCount val="1"/>
                <c:pt idx="0">
                  <c:v>SPAIN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strRef>
              <c:f>'ECON DATA'!$M$3:$M$53</c:f>
              <c:strCache>
                <c:ptCount val="51"/>
                <c:pt idx="0">
                  <c:v>Q4 2000</c:v>
                </c:pt>
                <c:pt idx="1">
                  <c:v>Q1 2001</c:v>
                </c:pt>
                <c:pt idx="2">
                  <c:v>Q2 2001</c:v>
                </c:pt>
                <c:pt idx="3">
                  <c:v>Q3 2001</c:v>
                </c:pt>
                <c:pt idx="4">
                  <c:v>Q4 2001</c:v>
                </c:pt>
                <c:pt idx="5">
                  <c:v>Q1 2002</c:v>
                </c:pt>
                <c:pt idx="6">
                  <c:v>Q2 2002</c:v>
                </c:pt>
                <c:pt idx="7">
                  <c:v>Q3 2002</c:v>
                </c:pt>
                <c:pt idx="8">
                  <c:v>Q4 2002</c:v>
                </c:pt>
                <c:pt idx="9">
                  <c:v>Q1 2003</c:v>
                </c:pt>
                <c:pt idx="10">
                  <c:v>Q2 2003</c:v>
                </c:pt>
                <c:pt idx="11">
                  <c:v>Q3 2003</c:v>
                </c:pt>
                <c:pt idx="12">
                  <c:v>Q4 2003</c:v>
                </c:pt>
                <c:pt idx="13">
                  <c:v>Q1 2004</c:v>
                </c:pt>
                <c:pt idx="14">
                  <c:v>Q2 2004</c:v>
                </c:pt>
                <c:pt idx="15">
                  <c:v>Q3 2004</c:v>
                </c:pt>
                <c:pt idx="16">
                  <c:v>Q4 2004</c:v>
                </c:pt>
                <c:pt idx="17">
                  <c:v>Q1 2005</c:v>
                </c:pt>
                <c:pt idx="18">
                  <c:v>Q2 2005</c:v>
                </c:pt>
                <c:pt idx="19">
                  <c:v>Q3 2005</c:v>
                </c:pt>
                <c:pt idx="20">
                  <c:v>Q4 2005</c:v>
                </c:pt>
                <c:pt idx="21">
                  <c:v>Q1 2006</c:v>
                </c:pt>
                <c:pt idx="22">
                  <c:v>Q2 2006</c:v>
                </c:pt>
                <c:pt idx="23">
                  <c:v>Q3 2006</c:v>
                </c:pt>
                <c:pt idx="24">
                  <c:v>Q4 2006</c:v>
                </c:pt>
                <c:pt idx="25">
                  <c:v>Q1 2007</c:v>
                </c:pt>
                <c:pt idx="26">
                  <c:v>Q2 2007</c:v>
                </c:pt>
                <c:pt idx="27">
                  <c:v>Q3 2007</c:v>
                </c:pt>
                <c:pt idx="28">
                  <c:v>Q4 2007</c:v>
                </c:pt>
                <c:pt idx="29">
                  <c:v>Q1 2008</c:v>
                </c:pt>
                <c:pt idx="30">
                  <c:v>Q2 2008</c:v>
                </c:pt>
                <c:pt idx="31">
                  <c:v>Q3 2008</c:v>
                </c:pt>
                <c:pt idx="32">
                  <c:v>Q4 2008</c:v>
                </c:pt>
                <c:pt idx="33">
                  <c:v>Q1 2009</c:v>
                </c:pt>
                <c:pt idx="34">
                  <c:v>Q2 2009</c:v>
                </c:pt>
                <c:pt idx="35">
                  <c:v>Q3 2009</c:v>
                </c:pt>
                <c:pt idx="36">
                  <c:v>Q4 2009</c:v>
                </c:pt>
                <c:pt idx="37">
                  <c:v>Q1 2010</c:v>
                </c:pt>
                <c:pt idx="38">
                  <c:v>Q2 2010</c:v>
                </c:pt>
                <c:pt idx="39">
                  <c:v>Q3 2010</c:v>
                </c:pt>
                <c:pt idx="40">
                  <c:v>Q4 2010</c:v>
                </c:pt>
                <c:pt idx="41">
                  <c:v>Q1 2011</c:v>
                </c:pt>
                <c:pt idx="42">
                  <c:v>Q2 2011</c:v>
                </c:pt>
                <c:pt idx="43">
                  <c:v>Q3 2011</c:v>
                </c:pt>
                <c:pt idx="44">
                  <c:v>Q4 2011</c:v>
                </c:pt>
                <c:pt idx="45">
                  <c:v>Q1 2012</c:v>
                </c:pt>
                <c:pt idx="46">
                  <c:v>Q2 2012</c:v>
                </c:pt>
                <c:pt idx="47">
                  <c:v>Q3 2012</c:v>
                </c:pt>
                <c:pt idx="48">
                  <c:v>Q4 2012</c:v>
                </c:pt>
                <c:pt idx="49">
                  <c:v>Q1 2013</c:v>
                </c:pt>
                <c:pt idx="50">
                  <c:v>Q2 2013</c:v>
                </c:pt>
              </c:strCache>
            </c:strRef>
          </c:cat>
          <c:val>
            <c:numRef>
              <c:f>'ECON DATA'!$R$3:$R$53</c:f>
              <c:numCache>
                <c:formatCode>General</c:formatCode>
                <c:ptCount val="51"/>
                <c:pt idx="0">
                  <c:v>87.4</c:v>
                </c:pt>
                <c:pt idx="1">
                  <c:v>88.3</c:v>
                </c:pt>
                <c:pt idx="2">
                  <c:v>88.7</c:v>
                </c:pt>
                <c:pt idx="3">
                  <c:v>89.30000000000001</c:v>
                </c:pt>
                <c:pt idx="4">
                  <c:v>90.30000000000001</c:v>
                </c:pt>
                <c:pt idx="5">
                  <c:v>90.9</c:v>
                </c:pt>
                <c:pt idx="6">
                  <c:v>91.60000000000001</c:v>
                </c:pt>
                <c:pt idx="7">
                  <c:v>92.30000000000001</c:v>
                </c:pt>
                <c:pt idx="8">
                  <c:v>92.9</c:v>
                </c:pt>
                <c:pt idx="9">
                  <c:v>93.4</c:v>
                </c:pt>
                <c:pt idx="10">
                  <c:v>94.0</c:v>
                </c:pt>
                <c:pt idx="11">
                  <c:v>95.0</c:v>
                </c:pt>
                <c:pt idx="12">
                  <c:v>95.4</c:v>
                </c:pt>
                <c:pt idx="13">
                  <c:v>95.80000000000001</c:v>
                </c:pt>
                <c:pt idx="14">
                  <c:v>96.4</c:v>
                </c:pt>
                <c:pt idx="15">
                  <c:v>97.0</c:v>
                </c:pt>
                <c:pt idx="16">
                  <c:v>97.9</c:v>
                </c:pt>
                <c:pt idx="17">
                  <c:v>98.60000000000001</c:v>
                </c:pt>
                <c:pt idx="18">
                  <c:v>99.60000000000001</c:v>
                </c:pt>
                <c:pt idx="19">
                  <c:v>100.6</c:v>
                </c:pt>
                <c:pt idx="20">
                  <c:v>101.2</c:v>
                </c:pt>
                <c:pt idx="21">
                  <c:v>102.1</c:v>
                </c:pt>
                <c:pt idx="22">
                  <c:v>102.7</c:v>
                </c:pt>
                <c:pt idx="23">
                  <c:v>103.4</c:v>
                </c:pt>
                <c:pt idx="24">
                  <c:v>104.4</c:v>
                </c:pt>
                <c:pt idx="25">
                  <c:v>106.4</c:v>
                </c:pt>
                <c:pt idx="26">
                  <c:v>106.9</c:v>
                </c:pt>
                <c:pt idx="27">
                  <c:v>107.8</c:v>
                </c:pt>
                <c:pt idx="28">
                  <c:v>108.4</c:v>
                </c:pt>
                <c:pt idx="29">
                  <c:v>113.0</c:v>
                </c:pt>
                <c:pt idx="30">
                  <c:v>113.0</c:v>
                </c:pt>
                <c:pt idx="31">
                  <c:v>113.9</c:v>
                </c:pt>
                <c:pt idx="32">
                  <c:v>113.9</c:v>
                </c:pt>
                <c:pt idx="33">
                  <c:v>115.1</c:v>
                </c:pt>
                <c:pt idx="34">
                  <c:v>115.5</c:v>
                </c:pt>
                <c:pt idx="35">
                  <c:v>114.7</c:v>
                </c:pt>
                <c:pt idx="36">
                  <c:v>114.9</c:v>
                </c:pt>
                <c:pt idx="37">
                  <c:v>113.7</c:v>
                </c:pt>
                <c:pt idx="38">
                  <c:v>113.8</c:v>
                </c:pt>
                <c:pt idx="39">
                  <c:v>112.3</c:v>
                </c:pt>
                <c:pt idx="40">
                  <c:v>112.5</c:v>
                </c:pt>
                <c:pt idx="41">
                  <c:v>112.2</c:v>
                </c:pt>
                <c:pt idx="42">
                  <c:v>112.7</c:v>
                </c:pt>
                <c:pt idx="43">
                  <c:v>111.4</c:v>
                </c:pt>
                <c:pt idx="44">
                  <c:v>111.5</c:v>
                </c:pt>
                <c:pt idx="45">
                  <c:v>110.6</c:v>
                </c:pt>
                <c:pt idx="46">
                  <c:v>109.8</c:v>
                </c:pt>
                <c:pt idx="47">
                  <c:v>108.7</c:v>
                </c:pt>
                <c:pt idx="48">
                  <c:v>105.5</c:v>
                </c:pt>
                <c:pt idx="49">
                  <c:v>107.2</c:v>
                </c:pt>
                <c:pt idx="50">
                  <c:v>107.1</c:v>
                </c:pt>
              </c:numCache>
            </c:numRef>
          </c:val>
          <c:smooth val="0"/>
        </c:ser>
        <c:ser>
          <c:idx val="10"/>
          <c:order val="5"/>
          <c:tx>
            <c:strRef>
              <c:f>'ECON DATA'!$S$2</c:f>
              <c:strCache>
                <c:ptCount val="1"/>
                <c:pt idx="0">
                  <c:v>ITALY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'ECON DATA'!$M$3:$M$53</c:f>
              <c:strCache>
                <c:ptCount val="51"/>
                <c:pt idx="0">
                  <c:v>Q4 2000</c:v>
                </c:pt>
                <c:pt idx="1">
                  <c:v>Q1 2001</c:v>
                </c:pt>
                <c:pt idx="2">
                  <c:v>Q2 2001</c:v>
                </c:pt>
                <c:pt idx="3">
                  <c:v>Q3 2001</c:v>
                </c:pt>
                <c:pt idx="4">
                  <c:v>Q4 2001</c:v>
                </c:pt>
                <c:pt idx="5">
                  <c:v>Q1 2002</c:v>
                </c:pt>
                <c:pt idx="6">
                  <c:v>Q2 2002</c:v>
                </c:pt>
                <c:pt idx="7">
                  <c:v>Q3 2002</c:v>
                </c:pt>
                <c:pt idx="8">
                  <c:v>Q4 2002</c:v>
                </c:pt>
                <c:pt idx="9">
                  <c:v>Q1 2003</c:v>
                </c:pt>
                <c:pt idx="10">
                  <c:v>Q2 2003</c:v>
                </c:pt>
                <c:pt idx="11">
                  <c:v>Q3 2003</c:v>
                </c:pt>
                <c:pt idx="12">
                  <c:v>Q4 2003</c:v>
                </c:pt>
                <c:pt idx="13">
                  <c:v>Q1 2004</c:v>
                </c:pt>
                <c:pt idx="14">
                  <c:v>Q2 2004</c:v>
                </c:pt>
                <c:pt idx="15">
                  <c:v>Q3 2004</c:v>
                </c:pt>
                <c:pt idx="16">
                  <c:v>Q4 2004</c:v>
                </c:pt>
                <c:pt idx="17">
                  <c:v>Q1 2005</c:v>
                </c:pt>
                <c:pt idx="18">
                  <c:v>Q2 2005</c:v>
                </c:pt>
                <c:pt idx="19">
                  <c:v>Q3 2005</c:v>
                </c:pt>
                <c:pt idx="20">
                  <c:v>Q4 2005</c:v>
                </c:pt>
                <c:pt idx="21">
                  <c:v>Q1 2006</c:v>
                </c:pt>
                <c:pt idx="22">
                  <c:v>Q2 2006</c:v>
                </c:pt>
                <c:pt idx="23">
                  <c:v>Q3 2006</c:v>
                </c:pt>
                <c:pt idx="24">
                  <c:v>Q4 2006</c:v>
                </c:pt>
                <c:pt idx="25">
                  <c:v>Q1 2007</c:v>
                </c:pt>
                <c:pt idx="26">
                  <c:v>Q2 2007</c:v>
                </c:pt>
                <c:pt idx="27">
                  <c:v>Q3 2007</c:v>
                </c:pt>
                <c:pt idx="28">
                  <c:v>Q4 2007</c:v>
                </c:pt>
                <c:pt idx="29">
                  <c:v>Q1 2008</c:v>
                </c:pt>
                <c:pt idx="30">
                  <c:v>Q2 2008</c:v>
                </c:pt>
                <c:pt idx="31">
                  <c:v>Q3 2008</c:v>
                </c:pt>
                <c:pt idx="32">
                  <c:v>Q4 2008</c:v>
                </c:pt>
                <c:pt idx="33">
                  <c:v>Q1 2009</c:v>
                </c:pt>
                <c:pt idx="34">
                  <c:v>Q2 2009</c:v>
                </c:pt>
                <c:pt idx="35">
                  <c:v>Q3 2009</c:v>
                </c:pt>
                <c:pt idx="36">
                  <c:v>Q4 2009</c:v>
                </c:pt>
                <c:pt idx="37">
                  <c:v>Q1 2010</c:v>
                </c:pt>
                <c:pt idx="38">
                  <c:v>Q2 2010</c:v>
                </c:pt>
                <c:pt idx="39">
                  <c:v>Q3 2010</c:v>
                </c:pt>
                <c:pt idx="40">
                  <c:v>Q4 2010</c:v>
                </c:pt>
                <c:pt idx="41">
                  <c:v>Q1 2011</c:v>
                </c:pt>
                <c:pt idx="42">
                  <c:v>Q2 2011</c:v>
                </c:pt>
                <c:pt idx="43">
                  <c:v>Q3 2011</c:v>
                </c:pt>
                <c:pt idx="44">
                  <c:v>Q4 2011</c:v>
                </c:pt>
                <c:pt idx="45">
                  <c:v>Q1 2012</c:v>
                </c:pt>
                <c:pt idx="46">
                  <c:v>Q2 2012</c:v>
                </c:pt>
                <c:pt idx="47">
                  <c:v>Q3 2012</c:v>
                </c:pt>
                <c:pt idx="48">
                  <c:v>Q4 2012</c:v>
                </c:pt>
                <c:pt idx="49">
                  <c:v>Q1 2013</c:v>
                </c:pt>
                <c:pt idx="50">
                  <c:v>Q2 2013</c:v>
                </c:pt>
              </c:strCache>
            </c:strRef>
          </c:cat>
          <c:val>
            <c:numRef>
              <c:f>'ECON DATA'!$S$3:$S$53</c:f>
              <c:numCache>
                <c:formatCode>General</c:formatCode>
                <c:ptCount val="51"/>
                <c:pt idx="0">
                  <c:v>86.4</c:v>
                </c:pt>
                <c:pt idx="1">
                  <c:v>87.4</c:v>
                </c:pt>
                <c:pt idx="2">
                  <c:v>88.3</c:v>
                </c:pt>
                <c:pt idx="3">
                  <c:v>90.10000000000001</c:v>
                </c:pt>
                <c:pt idx="4">
                  <c:v>90.30000000000001</c:v>
                </c:pt>
                <c:pt idx="5">
                  <c:v>91.5</c:v>
                </c:pt>
                <c:pt idx="6">
                  <c:v>91.5</c:v>
                </c:pt>
                <c:pt idx="7">
                  <c:v>92.4</c:v>
                </c:pt>
                <c:pt idx="8">
                  <c:v>93.0</c:v>
                </c:pt>
                <c:pt idx="9">
                  <c:v>93.60000000000001</c:v>
                </c:pt>
                <c:pt idx="10">
                  <c:v>95.10000000000001</c:v>
                </c:pt>
                <c:pt idx="11">
                  <c:v>98.10000000000001</c:v>
                </c:pt>
                <c:pt idx="12">
                  <c:v>96.10000000000001</c:v>
                </c:pt>
                <c:pt idx="13">
                  <c:v>96.5</c:v>
                </c:pt>
                <c:pt idx="14">
                  <c:v>98.30000000000001</c:v>
                </c:pt>
                <c:pt idx="15">
                  <c:v>97.5</c:v>
                </c:pt>
                <c:pt idx="16">
                  <c:v>99.0</c:v>
                </c:pt>
                <c:pt idx="17">
                  <c:v>99.0</c:v>
                </c:pt>
                <c:pt idx="18">
                  <c:v>99.2</c:v>
                </c:pt>
                <c:pt idx="19">
                  <c:v>98.9</c:v>
                </c:pt>
                <c:pt idx="20">
                  <c:v>103.0</c:v>
                </c:pt>
                <c:pt idx="21">
                  <c:v>101.4</c:v>
                </c:pt>
                <c:pt idx="22">
                  <c:v>103.3</c:v>
                </c:pt>
                <c:pt idx="23">
                  <c:v>101.7</c:v>
                </c:pt>
                <c:pt idx="24">
                  <c:v>101.2</c:v>
                </c:pt>
                <c:pt idx="25">
                  <c:v>102.0</c:v>
                </c:pt>
                <c:pt idx="26">
                  <c:v>102.9</c:v>
                </c:pt>
                <c:pt idx="27">
                  <c:v>103.2</c:v>
                </c:pt>
                <c:pt idx="28">
                  <c:v>106.5</c:v>
                </c:pt>
                <c:pt idx="29">
                  <c:v>106.7</c:v>
                </c:pt>
                <c:pt idx="30">
                  <c:v>108.1</c:v>
                </c:pt>
                <c:pt idx="31">
                  <c:v>108.6</c:v>
                </c:pt>
                <c:pt idx="32">
                  <c:v>110.3</c:v>
                </c:pt>
                <c:pt idx="33">
                  <c:v>113.3</c:v>
                </c:pt>
                <c:pt idx="34">
                  <c:v>112.6</c:v>
                </c:pt>
                <c:pt idx="35">
                  <c:v>111.7</c:v>
                </c:pt>
                <c:pt idx="36">
                  <c:v>113.4</c:v>
                </c:pt>
                <c:pt idx="37">
                  <c:v>113.1</c:v>
                </c:pt>
                <c:pt idx="38">
                  <c:v>113.3</c:v>
                </c:pt>
                <c:pt idx="39">
                  <c:v>111.3</c:v>
                </c:pt>
                <c:pt idx="40">
                  <c:v>112.5</c:v>
                </c:pt>
                <c:pt idx="41">
                  <c:v>113.5</c:v>
                </c:pt>
                <c:pt idx="42">
                  <c:v>114.0</c:v>
                </c:pt>
                <c:pt idx="43">
                  <c:v>112.6</c:v>
                </c:pt>
                <c:pt idx="44">
                  <c:v>114.0</c:v>
                </c:pt>
                <c:pt idx="45">
                  <c:v>115.3</c:v>
                </c:pt>
                <c:pt idx="46">
                  <c:v>115.9</c:v>
                </c:pt>
                <c:pt idx="47">
                  <c:v>116.3</c:v>
                </c:pt>
                <c:pt idx="48">
                  <c:v>117.3</c:v>
                </c:pt>
                <c:pt idx="49">
                  <c:v>118.4</c:v>
                </c:pt>
                <c:pt idx="50">
                  <c:v>117.6</c:v>
                </c:pt>
              </c:numCache>
            </c:numRef>
          </c:val>
          <c:smooth val="0"/>
        </c:ser>
        <c:ser>
          <c:idx val="0"/>
          <c:order val="6"/>
          <c:tx>
            <c:strRef>
              <c:f>'ECON DATA'!$T$2</c:f>
              <c:strCache>
                <c:ptCount val="1"/>
                <c:pt idx="0">
                  <c:v>PORTUGAL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'ECON DATA'!$M$3:$M$53</c:f>
              <c:strCache>
                <c:ptCount val="51"/>
                <c:pt idx="0">
                  <c:v>Q4 2000</c:v>
                </c:pt>
                <c:pt idx="1">
                  <c:v>Q1 2001</c:v>
                </c:pt>
                <c:pt idx="2">
                  <c:v>Q2 2001</c:v>
                </c:pt>
                <c:pt idx="3">
                  <c:v>Q3 2001</c:v>
                </c:pt>
                <c:pt idx="4">
                  <c:v>Q4 2001</c:v>
                </c:pt>
                <c:pt idx="5">
                  <c:v>Q1 2002</c:v>
                </c:pt>
                <c:pt idx="6">
                  <c:v>Q2 2002</c:v>
                </c:pt>
                <c:pt idx="7">
                  <c:v>Q3 2002</c:v>
                </c:pt>
                <c:pt idx="8">
                  <c:v>Q4 2002</c:v>
                </c:pt>
                <c:pt idx="9">
                  <c:v>Q1 2003</c:v>
                </c:pt>
                <c:pt idx="10">
                  <c:v>Q2 2003</c:v>
                </c:pt>
                <c:pt idx="11">
                  <c:v>Q3 2003</c:v>
                </c:pt>
                <c:pt idx="12">
                  <c:v>Q4 2003</c:v>
                </c:pt>
                <c:pt idx="13">
                  <c:v>Q1 2004</c:v>
                </c:pt>
                <c:pt idx="14">
                  <c:v>Q2 2004</c:v>
                </c:pt>
                <c:pt idx="15">
                  <c:v>Q3 2004</c:v>
                </c:pt>
                <c:pt idx="16">
                  <c:v>Q4 2004</c:v>
                </c:pt>
                <c:pt idx="17">
                  <c:v>Q1 2005</c:v>
                </c:pt>
                <c:pt idx="18">
                  <c:v>Q2 2005</c:v>
                </c:pt>
                <c:pt idx="19">
                  <c:v>Q3 2005</c:v>
                </c:pt>
                <c:pt idx="20">
                  <c:v>Q4 2005</c:v>
                </c:pt>
                <c:pt idx="21">
                  <c:v>Q1 2006</c:v>
                </c:pt>
                <c:pt idx="22">
                  <c:v>Q2 2006</c:v>
                </c:pt>
                <c:pt idx="23">
                  <c:v>Q3 2006</c:v>
                </c:pt>
                <c:pt idx="24">
                  <c:v>Q4 2006</c:v>
                </c:pt>
                <c:pt idx="25">
                  <c:v>Q1 2007</c:v>
                </c:pt>
                <c:pt idx="26">
                  <c:v>Q2 2007</c:v>
                </c:pt>
                <c:pt idx="27">
                  <c:v>Q3 2007</c:v>
                </c:pt>
                <c:pt idx="28">
                  <c:v>Q4 2007</c:v>
                </c:pt>
                <c:pt idx="29">
                  <c:v>Q1 2008</c:v>
                </c:pt>
                <c:pt idx="30">
                  <c:v>Q2 2008</c:v>
                </c:pt>
                <c:pt idx="31">
                  <c:v>Q3 2008</c:v>
                </c:pt>
                <c:pt idx="32">
                  <c:v>Q4 2008</c:v>
                </c:pt>
                <c:pt idx="33">
                  <c:v>Q1 2009</c:v>
                </c:pt>
                <c:pt idx="34">
                  <c:v>Q2 2009</c:v>
                </c:pt>
                <c:pt idx="35">
                  <c:v>Q3 2009</c:v>
                </c:pt>
                <c:pt idx="36">
                  <c:v>Q4 2009</c:v>
                </c:pt>
                <c:pt idx="37">
                  <c:v>Q1 2010</c:v>
                </c:pt>
                <c:pt idx="38">
                  <c:v>Q2 2010</c:v>
                </c:pt>
                <c:pt idx="39">
                  <c:v>Q3 2010</c:v>
                </c:pt>
                <c:pt idx="40">
                  <c:v>Q4 2010</c:v>
                </c:pt>
                <c:pt idx="41">
                  <c:v>Q1 2011</c:v>
                </c:pt>
                <c:pt idx="42">
                  <c:v>Q2 2011</c:v>
                </c:pt>
                <c:pt idx="43">
                  <c:v>Q3 2011</c:v>
                </c:pt>
                <c:pt idx="44">
                  <c:v>Q4 2011</c:v>
                </c:pt>
                <c:pt idx="45">
                  <c:v>Q1 2012</c:v>
                </c:pt>
                <c:pt idx="46">
                  <c:v>Q2 2012</c:v>
                </c:pt>
                <c:pt idx="47">
                  <c:v>Q3 2012</c:v>
                </c:pt>
                <c:pt idx="48">
                  <c:v>Q4 2012</c:v>
                </c:pt>
                <c:pt idx="49">
                  <c:v>Q1 2013</c:v>
                </c:pt>
                <c:pt idx="50">
                  <c:v>Q2 2013</c:v>
                </c:pt>
              </c:strCache>
            </c:strRef>
          </c:cat>
          <c:val>
            <c:numRef>
              <c:f>'ECON DATA'!$T$3:$T$53</c:f>
              <c:numCache>
                <c:formatCode>General</c:formatCode>
                <c:ptCount val="51"/>
                <c:pt idx="0">
                  <c:v>87.7</c:v>
                </c:pt>
                <c:pt idx="1">
                  <c:v>88.10000000000001</c:v>
                </c:pt>
                <c:pt idx="2">
                  <c:v>89.80000000000001</c:v>
                </c:pt>
                <c:pt idx="3">
                  <c:v>89.4</c:v>
                </c:pt>
                <c:pt idx="4">
                  <c:v>89.60000000000001</c:v>
                </c:pt>
                <c:pt idx="5">
                  <c:v>90.9</c:v>
                </c:pt>
                <c:pt idx="6">
                  <c:v>91.4</c:v>
                </c:pt>
                <c:pt idx="7">
                  <c:v>93.2</c:v>
                </c:pt>
                <c:pt idx="8">
                  <c:v>92.9</c:v>
                </c:pt>
                <c:pt idx="9">
                  <c:v>93.9</c:v>
                </c:pt>
                <c:pt idx="10">
                  <c:v>95.2</c:v>
                </c:pt>
                <c:pt idx="11">
                  <c:v>96.80000000000001</c:v>
                </c:pt>
                <c:pt idx="12">
                  <c:v>96.5</c:v>
                </c:pt>
                <c:pt idx="13">
                  <c:v>95.9</c:v>
                </c:pt>
                <c:pt idx="14">
                  <c:v>95.30000000000001</c:v>
                </c:pt>
                <c:pt idx="15">
                  <c:v>97.10000000000001</c:v>
                </c:pt>
                <c:pt idx="16">
                  <c:v>98.0</c:v>
                </c:pt>
                <c:pt idx="17">
                  <c:v>98.80000000000001</c:v>
                </c:pt>
                <c:pt idx="18">
                  <c:v>97.7</c:v>
                </c:pt>
                <c:pt idx="19">
                  <c:v>101.3</c:v>
                </c:pt>
                <c:pt idx="20">
                  <c:v>102.2</c:v>
                </c:pt>
                <c:pt idx="21">
                  <c:v>100.0</c:v>
                </c:pt>
                <c:pt idx="22">
                  <c:v>101.2</c:v>
                </c:pt>
                <c:pt idx="23">
                  <c:v>101.4</c:v>
                </c:pt>
                <c:pt idx="24">
                  <c:v>101.0</c:v>
                </c:pt>
                <c:pt idx="25">
                  <c:v>100.7</c:v>
                </c:pt>
                <c:pt idx="26">
                  <c:v>101.7</c:v>
                </c:pt>
                <c:pt idx="27">
                  <c:v>102.8</c:v>
                </c:pt>
                <c:pt idx="28">
                  <c:v>103.0</c:v>
                </c:pt>
                <c:pt idx="29">
                  <c:v>104.3</c:v>
                </c:pt>
                <c:pt idx="30">
                  <c:v>105.1</c:v>
                </c:pt>
                <c:pt idx="31">
                  <c:v>106.0</c:v>
                </c:pt>
                <c:pt idx="32">
                  <c:v>107.2</c:v>
                </c:pt>
                <c:pt idx="33">
                  <c:v>110.1</c:v>
                </c:pt>
                <c:pt idx="34">
                  <c:v>109.1</c:v>
                </c:pt>
                <c:pt idx="35">
                  <c:v>107.9</c:v>
                </c:pt>
                <c:pt idx="36">
                  <c:v>108.6</c:v>
                </c:pt>
                <c:pt idx="37">
                  <c:v>108.5</c:v>
                </c:pt>
                <c:pt idx="38">
                  <c:v>107.3</c:v>
                </c:pt>
                <c:pt idx="39">
                  <c:v>107.1</c:v>
                </c:pt>
                <c:pt idx="40">
                  <c:v>106.6</c:v>
                </c:pt>
                <c:pt idx="41">
                  <c:v>107.4</c:v>
                </c:pt>
                <c:pt idx="42">
                  <c:v>106.3</c:v>
                </c:pt>
                <c:pt idx="43">
                  <c:v>106.2</c:v>
                </c:pt>
                <c:pt idx="44">
                  <c:v>105.9</c:v>
                </c:pt>
                <c:pt idx="45">
                  <c:v>102.3</c:v>
                </c:pt>
                <c:pt idx="46">
                  <c:v>103.3</c:v>
                </c:pt>
                <c:pt idx="47">
                  <c:v>103.2</c:v>
                </c:pt>
                <c:pt idx="48">
                  <c:v>104.1</c:v>
                </c:pt>
                <c:pt idx="49">
                  <c:v>107.2</c:v>
                </c:pt>
                <c:pt idx="50">
                  <c:v>105.4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4856712"/>
        <c:axId val="449588728"/>
      </c:lineChart>
      <c:catAx>
        <c:axId val="524856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449588728"/>
        <c:crosses val="autoZero"/>
        <c:auto val="1"/>
        <c:lblAlgn val="ctr"/>
        <c:lblOffset val="100"/>
        <c:noMultiLvlLbl val="0"/>
      </c:catAx>
      <c:valAx>
        <c:axId val="449588728"/>
        <c:scaling>
          <c:orientation val="minMax"/>
          <c:min val="85.0"/>
        </c:scaling>
        <c:delete val="0"/>
        <c:axPos val="l"/>
        <c:majorGridlines>
          <c:spPr>
            <a:ln>
              <a:prstDash val="dashDot"/>
            </a:ln>
          </c:spPr>
        </c:majorGridlines>
        <c:numFmt formatCode="0" sourceLinked="0"/>
        <c:majorTickMark val="out"/>
        <c:minorTickMark val="none"/>
        <c:tickLblPos val="nextTo"/>
        <c:crossAx val="524856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0419745089704"/>
          <c:y val="0.0900885696060901"/>
          <c:w val="0.217229054233389"/>
          <c:h val="0.43480012314564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'data (16)'!$N$1</c:f>
              <c:strCache>
                <c:ptCount val="1"/>
                <c:pt idx="0">
                  <c:v>Germany</c:v>
                </c:pt>
              </c:strCache>
            </c:strRef>
          </c:tx>
          <c:spPr>
            <a:ln w="28575"/>
          </c:spPr>
          <c:marker>
            <c:symbol val="none"/>
          </c:marker>
          <c:cat>
            <c:numRef>
              <c:f>'data (16)'!$M$2:$M$69</c:f>
              <c:numCache>
                <c:formatCode>mmm\-yy</c:formatCode>
                <c:ptCount val="68"/>
                <c:pt idx="0">
                  <c:v>39448.0</c:v>
                </c:pt>
                <c:pt idx="1">
                  <c:v>39479.0</c:v>
                </c:pt>
                <c:pt idx="2">
                  <c:v>39508.0</c:v>
                </c:pt>
                <c:pt idx="3">
                  <c:v>39539.0</c:v>
                </c:pt>
                <c:pt idx="4">
                  <c:v>39569.0</c:v>
                </c:pt>
                <c:pt idx="5">
                  <c:v>39600.0</c:v>
                </c:pt>
                <c:pt idx="6">
                  <c:v>39630.0</c:v>
                </c:pt>
                <c:pt idx="7">
                  <c:v>39661.0</c:v>
                </c:pt>
                <c:pt idx="8">
                  <c:v>39692.0</c:v>
                </c:pt>
                <c:pt idx="9">
                  <c:v>39722.0</c:v>
                </c:pt>
                <c:pt idx="10">
                  <c:v>39753.0</c:v>
                </c:pt>
                <c:pt idx="11">
                  <c:v>39783.0</c:v>
                </c:pt>
                <c:pt idx="12">
                  <c:v>39814.0</c:v>
                </c:pt>
                <c:pt idx="13">
                  <c:v>39845.0</c:v>
                </c:pt>
                <c:pt idx="14">
                  <c:v>39873.0</c:v>
                </c:pt>
                <c:pt idx="15">
                  <c:v>39904.0</c:v>
                </c:pt>
                <c:pt idx="16">
                  <c:v>39934.0</c:v>
                </c:pt>
                <c:pt idx="17">
                  <c:v>39965.0</c:v>
                </c:pt>
                <c:pt idx="18">
                  <c:v>39995.0</c:v>
                </c:pt>
                <c:pt idx="19">
                  <c:v>40026.0</c:v>
                </c:pt>
                <c:pt idx="20">
                  <c:v>40057.0</c:v>
                </c:pt>
                <c:pt idx="21">
                  <c:v>40087.0</c:v>
                </c:pt>
                <c:pt idx="22">
                  <c:v>40118.0</c:v>
                </c:pt>
                <c:pt idx="23">
                  <c:v>40148.0</c:v>
                </c:pt>
                <c:pt idx="24">
                  <c:v>40179.0</c:v>
                </c:pt>
                <c:pt idx="25">
                  <c:v>40210.0</c:v>
                </c:pt>
                <c:pt idx="26">
                  <c:v>40238.0</c:v>
                </c:pt>
                <c:pt idx="27">
                  <c:v>40269.0</c:v>
                </c:pt>
                <c:pt idx="28">
                  <c:v>40299.0</c:v>
                </c:pt>
                <c:pt idx="29">
                  <c:v>40330.0</c:v>
                </c:pt>
                <c:pt idx="30">
                  <c:v>40360.0</c:v>
                </c:pt>
                <c:pt idx="31">
                  <c:v>40391.0</c:v>
                </c:pt>
                <c:pt idx="32">
                  <c:v>40422.0</c:v>
                </c:pt>
                <c:pt idx="33">
                  <c:v>40452.0</c:v>
                </c:pt>
                <c:pt idx="34">
                  <c:v>40483.0</c:v>
                </c:pt>
                <c:pt idx="35">
                  <c:v>40513.0</c:v>
                </c:pt>
                <c:pt idx="36">
                  <c:v>40544.0</c:v>
                </c:pt>
                <c:pt idx="37">
                  <c:v>40575.0</c:v>
                </c:pt>
                <c:pt idx="38">
                  <c:v>40603.0</c:v>
                </c:pt>
                <c:pt idx="39">
                  <c:v>40634.0</c:v>
                </c:pt>
                <c:pt idx="40">
                  <c:v>40664.0</c:v>
                </c:pt>
                <c:pt idx="41">
                  <c:v>40695.0</c:v>
                </c:pt>
                <c:pt idx="42">
                  <c:v>40725.0</c:v>
                </c:pt>
                <c:pt idx="43">
                  <c:v>40756.0</c:v>
                </c:pt>
                <c:pt idx="44">
                  <c:v>40787.0</c:v>
                </c:pt>
                <c:pt idx="45">
                  <c:v>40817.0</c:v>
                </c:pt>
                <c:pt idx="46">
                  <c:v>40848.0</c:v>
                </c:pt>
                <c:pt idx="47">
                  <c:v>40878.0</c:v>
                </c:pt>
                <c:pt idx="48">
                  <c:v>40909.0</c:v>
                </c:pt>
                <c:pt idx="49">
                  <c:v>40940.0</c:v>
                </c:pt>
                <c:pt idx="50">
                  <c:v>40969.0</c:v>
                </c:pt>
                <c:pt idx="51">
                  <c:v>41000.0</c:v>
                </c:pt>
                <c:pt idx="52">
                  <c:v>41030.0</c:v>
                </c:pt>
                <c:pt idx="53">
                  <c:v>41061.0</c:v>
                </c:pt>
                <c:pt idx="54">
                  <c:v>41091.0</c:v>
                </c:pt>
                <c:pt idx="55">
                  <c:v>41122.0</c:v>
                </c:pt>
                <c:pt idx="56">
                  <c:v>41153.0</c:v>
                </c:pt>
                <c:pt idx="57">
                  <c:v>41183.0</c:v>
                </c:pt>
                <c:pt idx="58">
                  <c:v>41214.0</c:v>
                </c:pt>
                <c:pt idx="59">
                  <c:v>41244.0</c:v>
                </c:pt>
                <c:pt idx="60">
                  <c:v>41275.0</c:v>
                </c:pt>
                <c:pt idx="61">
                  <c:v>41306.0</c:v>
                </c:pt>
                <c:pt idx="62">
                  <c:v>41334.0</c:v>
                </c:pt>
                <c:pt idx="63">
                  <c:v>41365.0</c:v>
                </c:pt>
                <c:pt idx="64">
                  <c:v>41395.0</c:v>
                </c:pt>
                <c:pt idx="65">
                  <c:v>41426.0</c:v>
                </c:pt>
                <c:pt idx="66">
                  <c:v>41456.0</c:v>
                </c:pt>
                <c:pt idx="67">
                  <c:v>41487.0</c:v>
                </c:pt>
              </c:numCache>
            </c:numRef>
          </c:cat>
          <c:val>
            <c:numRef>
              <c:f>'data (16)'!$N$2:$N$69</c:f>
              <c:numCache>
                <c:formatCode>General</c:formatCode>
                <c:ptCount val="68"/>
                <c:pt idx="0">
                  <c:v>5.46</c:v>
                </c:pt>
                <c:pt idx="1">
                  <c:v>5.4</c:v>
                </c:pt>
                <c:pt idx="2">
                  <c:v>5.35</c:v>
                </c:pt>
                <c:pt idx="3">
                  <c:v>5.34</c:v>
                </c:pt>
                <c:pt idx="4">
                  <c:v>5.42</c:v>
                </c:pt>
                <c:pt idx="5">
                  <c:v>5.63</c:v>
                </c:pt>
                <c:pt idx="6">
                  <c:v>5.79</c:v>
                </c:pt>
                <c:pt idx="7">
                  <c:v>5.92</c:v>
                </c:pt>
                <c:pt idx="8">
                  <c:v>5.78</c:v>
                </c:pt>
                <c:pt idx="9">
                  <c:v>5.619999999999999</c:v>
                </c:pt>
                <c:pt idx="10">
                  <c:v>5.4</c:v>
                </c:pt>
                <c:pt idx="11">
                  <c:v>5.31</c:v>
                </c:pt>
                <c:pt idx="12">
                  <c:v>5.18</c:v>
                </c:pt>
                <c:pt idx="13">
                  <c:v>4.98</c:v>
                </c:pt>
                <c:pt idx="14">
                  <c:v>4.81</c:v>
                </c:pt>
                <c:pt idx="15">
                  <c:v>4.64</c:v>
                </c:pt>
                <c:pt idx="16">
                  <c:v>4.609999999999999</c:v>
                </c:pt>
                <c:pt idx="17">
                  <c:v>4.7</c:v>
                </c:pt>
                <c:pt idx="18">
                  <c:v>4.619999999999999</c:v>
                </c:pt>
                <c:pt idx="19">
                  <c:v>4.6</c:v>
                </c:pt>
                <c:pt idx="20">
                  <c:v>4.51</c:v>
                </c:pt>
                <c:pt idx="21">
                  <c:v>4.45</c:v>
                </c:pt>
                <c:pt idx="22">
                  <c:v>4.43</c:v>
                </c:pt>
                <c:pt idx="23">
                  <c:v>4.09</c:v>
                </c:pt>
                <c:pt idx="24">
                  <c:v>4.359999999999999</c:v>
                </c:pt>
                <c:pt idx="25">
                  <c:v>4.4</c:v>
                </c:pt>
                <c:pt idx="26">
                  <c:v>4.4</c:v>
                </c:pt>
                <c:pt idx="27">
                  <c:v>4.3</c:v>
                </c:pt>
                <c:pt idx="28">
                  <c:v>4.17</c:v>
                </c:pt>
                <c:pt idx="29">
                  <c:v>4.119999999999999</c:v>
                </c:pt>
                <c:pt idx="30">
                  <c:v>4.06</c:v>
                </c:pt>
                <c:pt idx="31">
                  <c:v>4.01</c:v>
                </c:pt>
                <c:pt idx="32">
                  <c:v>4.01</c:v>
                </c:pt>
                <c:pt idx="33">
                  <c:v>3.97</c:v>
                </c:pt>
                <c:pt idx="34">
                  <c:v>3.95</c:v>
                </c:pt>
                <c:pt idx="35">
                  <c:v>4.0</c:v>
                </c:pt>
                <c:pt idx="36">
                  <c:v>4.109999999999999</c:v>
                </c:pt>
                <c:pt idx="37">
                  <c:v>4.3</c:v>
                </c:pt>
                <c:pt idx="38">
                  <c:v>4.41</c:v>
                </c:pt>
                <c:pt idx="39">
                  <c:v>4.5</c:v>
                </c:pt>
                <c:pt idx="40">
                  <c:v>4.53</c:v>
                </c:pt>
                <c:pt idx="41">
                  <c:v>4.49</c:v>
                </c:pt>
                <c:pt idx="42">
                  <c:v>4.52</c:v>
                </c:pt>
                <c:pt idx="43">
                  <c:v>4.46</c:v>
                </c:pt>
                <c:pt idx="44">
                  <c:v>4.27</c:v>
                </c:pt>
                <c:pt idx="45">
                  <c:v>4.25</c:v>
                </c:pt>
                <c:pt idx="46">
                  <c:v>4.2</c:v>
                </c:pt>
                <c:pt idx="47">
                  <c:v>4.1</c:v>
                </c:pt>
                <c:pt idx="48">
                  <c:v>4.09</c:v>
                </c:pt>
                <c:pt idx="49">
                  <c:v>3.98</c:v>
                </c:pt>
                <c:pt idx="50">
                  <c:v>3.92</c:v>
                </c:pt>
                <c:pt idx="51">
                  <c:v>3.9</c:v>
                </c:pt>
                <c:pt idx="52">
                  <c:v>3.8</c:v>
                </c:pt>
                <c:pt idx="53">
                  <c:v>3.67</c:v>
                </c:pt>
                <c:pt idx="54">
                  <c:v>3.61</c:v>
                </c:pt>
                <c:pt idx="55">
                  <c:v>3.4</c:v>
                </c:pt>
                <c:pt idx="56">
                  <c:v>3.38</c:v>
                </c:pt>
                <c:pt idx="57">
                  <c:v>3.3</c:v>
                </c:pt>
                <c:pt idx="58">
                  <c:v>3.26</c:v>
                </c:pt>
                <c:pt idx="59">
                  <c:v>3.19</c:v>
                </c:pt>
                <c:pt idx="60">
                  <c:v>3.2</c:v>
                </c:pt>
                <c:pt idx="61">
                  <c:v>3.27</c:v>
                </c:pt>
                <c:pt idx="62">
                  <c:v>3.26</c:v>
                </c:pt>
                <c:pt idx="63">
                  <c:v>3.22</c:v>
                </c:pt>
                <c:pt idx="64">
                  <c:v>3.11</c:v>
                </c:pt>
                <c:pt idx="65">
                  <c:v>3.07</c:v>
                </c:pt>
                <c:pt idx="66">
                  <c:v>3.13</c:v>
                </c:pt>
                <c:pt idx="67">
                  <c:v>3.14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'data (16)'!$O$1</c:f>
              <c:strCache>
                <c:ptCount val="1"/>
                <c:pt idx="0">
                  <c:v>Spain</c:v>
                </c:pt>
              </c:strCache>
            </c:strRef>
          </c:tx>
          <c:spPr>
            <a:ln w="28575">
              <a:solidFill>
                <a:srgbClr val="008000"/>
              </a:solidFill>
            </a:ln>
          </c:spPr>
          <c:marker>
            <c:symbol val="none"/>
          </c:marker>
          <c:cat>
            <c:numRef>
              <c:f>'data (16)'!$M$2:$M$69</c:f>
              <c:numCache>
                <c:formatCode>mmm\-yy</c:formatCode>
                <c:ptCount val="68"/>
                <c:pt idx="0">
                  <c:v>39448.0</c:v>
                </c:pt>
                <c:pt idx="1">
                  <c:v>39479.0</c:v>
                </c:pt>
                <c:pt idx="2">
                  <c:v>39508.0</c:v>
                </c:pt>
                <c:pt idx="3">
                  <c:v>39539.0</c:v>
                </c:pt>
                <c:pt idx="4">
                  <c:v>39569.0</c:v>
                </c:pt>
                <c:pt idx="5">
                  <c:v>39600.0</c:v>
                </c:pt>
                <c:pt idx="6">
                  <c:v>39630.0</c:v>
                </c:pt>
                <c:pt idx="7">
                  <c:v>39661.0</c:v>
                </c:pt>
                <c:pt idx="8">
                  <c:v>39692.0</c:v>
                </c:pt>
                <c:pt idx="9">
                  <c:v>39722.0</c:v>
                </c:pt>
                <c:pt idx="10">
                  <c:v>39753.0</c:v>
                </c:pt>
                <c:pt idx="11">
                  <c:v>39783.0</c:v>
                </c:pt>
                <c:pt idx="12">
                  <c:v>39814.0</c:v>
                </c:pt>
                <c:pt idx="13">
                  <c:v>39845.0</c:v>
                </c:pt>
                <c:pt idx="14">
                  <c:v>39873.0</c:v>
                </c:pt>
                <c:pt idx="15">
                  <c:v>39904.0</c:v>
                </c:pt>
                <c:pt idx="16">
                  <c:v>39934.0</c:v>
                </c:pt>
                <c:pt idx="17">
                  <c:v>39965.0</c:v>
                </c:pt>
                <c:pt idx="18">
                  <c:v>39995.0</c:v>
                </c:pt>
                <c:pt idx="19">
                  <c:v>40026.0</c:v>
                </c:pt>
                <c:pt idx="20">
                  <c:v>40057.0</c:v>
                </c:pt>
                <c:pt idx="21">
                  <c:v>40087.0</c:v>
                </c:pt>
                <c:pt idx="22">
                  <c:v>40118.0</c:v>
                </c:pt>
                <c:pt idx="23">
                  <c:v>40148.0</c:v>
                </c:pt>
                <c:pt idx="24">
                  <c:v>40179.0</c:v>
                </c:pt>
                <c:pt idx="25">
                  <c:v>40210.0</c:v>
                </c:pt>
                <c:pt idx="26">
                  <c:v>40238.0</c:v>
                </c:pt>
                <c:pt idx="27">
                  <c:v>40269.0</c:v>
                </c:pt>
                <c:pt idx="28">
                  <c:v>40299.0</c:v>
                </c:pt>
                <c:pt idx="29">
                  <c:v>40330.0</c:v>
                </c:pt>
                <c:pt idx="30">
                  <c:v>40360.0</c:v>
                </c:pt>
                <c:pt idx="31">
                  <c:v>40391.0</c:v>
                </c:pt>
                <c:pt idx="32">
                  <c:v>40422.0</c:v>
                </c:pt>
                <c:pt idx="33">
                  <c:v>40452.0</c:v>
                </c:pt>
                <c:pt idx="34">
                  <c:v>40483.0</c:v>
                </c:pt>
                <c:pt idx="35">
                  <c:v>40513.0</c:v>
                </c:pt>
                <c:pt idx="36">
                  <c:v>40544.0</c:v>
                </c:pt>
                <c:pt idx="37">
                  <c:v>40575.0</c:v>
                </c:pt>
                <c:pt idx="38">
                  <c:v>40603.0</c:v>
                </c:pt>
                <c:pt idx="39">
                  <c:v>40634.0</c:v>
                </c:pt>
                <c:pt idx="40">
                  <c:v>40664.0</c:v>
                </c:pt>
                <c:pt idx="41">
                  <c:v>40695.0</c:v>
                </c:pt>
                <c:pt idx="42">
                  <c:v>40725.0</c:v>
                </c:pt>
                <c:pt idx="43">
                  <c:v>40756.0</c:v>
                </c:pt>
                <c:pt idx="44">
                  <c:v>40787.0</c:v>
                </c:pt>
                <c:pt idx="45">
                  <c:v>40817.0</c:v>
                </c:pt>
                <c:pt idx="46">
                  <c:v>40848.0</c:v>
                </c:pt>
                <c:pt idx="47">
                  <c:v>40878.0</c:v>
                </c:pt>
                <c:pt idx="48">
                  <c:v>40909.0</c:v>
                </c:pt>
                <c:pt idx="49">
                  <c:v>40940.0</c:v>
                </c:pt>
                <c:pt idx="50">
                  <c:v>40969.0</c:v>
                </c:pt>
                <c:pt idx="51">
                  <c:v>41000.0</c:v>
                </c:pt>
                <c:pt idx="52">
                  <c:v>41030.0</c:v>
                </c:pt>
                <c:pt idx="53">
                  <c:v>41061.0</c:v>
                </c:pt>
                <c:pt idx="54">
                  <c:v>41091.0</c:v>
                </c:pt>
                <c:pt idx="55">
                  <c:v>41122.0</c:v>
                </c:pt>
                <c:pt idx="56">
                  <c:v>41153.0</c:v>
                </c:pt>
                <c:pt idx="57">
                  <c:v>41183.0</c:v>
                </c:pt>
                <c:pt idx="58">
                  <c:v>41214.0</c:v>
                </c:pt>
                <c:pt idx="59">
                  <c:v>41244.0</c:v>
                </c:pt>
                <c:pt idx="60">
                  <c:v>41275.0</c:v>
                </c:pt>
                <c:pt idx="61">
                  <c:v>41306.0</c:v>
                </c:pt>
                <c:pt idx="62">
                  <c:v>41334.0</c:v>
                </c:pt>
                <c:pt idx="63">
                  <c:v>41365.0</c:v>
                </c:pt>
                <c:pt idx="64">
                  <c:v>41395.0</c:v>
                </c:pt>
                <c:pt idx="65">
                  <c:v>41426.0</c:v>
                </c:pt>
                <c:pt idx="66">
                  <c:v>41456.0</c:v>
                </c:pt>
                <c:pt idx="67">
                  <c:v>41487.0</c:v>
                </c:pt>
              </c:numCache>
            </c:numRef>
          </c:cat>
          <c:val>
            <c:numRef>
              <c:f>'data (16)'!$O$2:$O$69</c:f>
              <c:numCache>
                <c:formatCode>General</c:formatCode>
                <c:ptCount val="68"/>
                <c:pt idx="0">
                  <c:v>6.3</c:v>
                </c:pt>
                <c:pt idx="1">
                  <c:v>6.09</c:v>
                </c:pt>
                <c:pt idx="2">
                  <c:v>6.0</c:v>
                </c:pt>
                <c:pt idx="3">
                  <c:v>6.05</c:v>
                </c:pt>
                <c:pt idx="4">
                  <c:v>6.27</c:v>
                </c:pt>
                <c:pt idx="5">
                  <c:v>6.45</c:v>
                </c:pt>
                <c:pt idx="6">
                  <c:v>6.56</c:v>
                </c:pt>
                <c:pt idx="7">
                  <c:v>6.619999999999999</c:v>
                </c:pt>
                <c:pt idx="8">
                  <c:v>6.769999999999999</c:v>
                </c:pt>
                <c:pt idx="9">
                  <c:v>6.79</c:v>
                </c:pt>
                <c:pt idx="10">
                  <c:v>6.44</c:v>
                </c:pt>
                <c:pt idx="11">
                  <c:v>5.99</c:v>
                </c:pt>
                <c:pt idx="12">
                  <c:v>5.95</c:v>
                </c:pt>
                <c:pt idx="13">
                  <c:v>5.39</c:v>
                </c:pt>
                <c:pt idx="14">
                  <c:v>5.35</c:v>
                </c:pt>
                <c:pt idx="15">
                  <c:v>5.46</c:v>
                </c:pt>
                <c:pt idx="16">
                  <c:v>5.49</c:v>
                </c:pt>
                <c:pt idx="17">
                  <c:v>5.5</c:v>
                </c:pt>
                <c:pt idx="18">
                  <c:v>4.64</c:v>
                </c:pt>
                <c:pt idx="19">
                  <c:v>5.05</c:v>
                </c:pt>
                <c:pt idx="20">
                  <c:v>4.64</c:v>
                </c:pt>
                <c:pt idx="21">
                  <c:v>4.769999999999999</c:v>
                </c:pt>
                <c:pt idx="22">
                  <c:v>4.76</c:v>
                </c:pt>
                <c:pt idx="23">
                  <c:v>4.58</c:v>
                </c:pt>
                <c:pt idx="24">
                  <c:v>4.44</c:v>
                </c:pt>
                <c:pt idx="25">
                  <c:v>4.76</c:v>
                </c:pt>
                <c:pt idx="26">
                  <c:v>4.76</c:v>
                </c:pt>
                <c:pt idx="27">
                  <c:v>4.71</c:v>
                </c:pt>
                <c:pt idx="28">
                  <c:v>4.659999999999999</c:v>
                </c:pt>
                <c:pt idx="29">
                  <c:v>4.68</c:v>
                </c:pt>
                <c:pt idx="30">
                  <c:v>5.04</c:v>
                </c:pt>
                <c:pt idx="31">
                  <c:v>5.1</c:v>
                </c:pt>
                <c:pt idx="32">
                  <c:v>5.09</c:v>
                </c:pt>
                <c:pt idx="33">
                  <c:v>5.109999999999999</c:v>
                </c:pt>
                <c:pt idx="34">
                  <c:v>5.33</c:v>
                </c:pt>
                <c:pt idx="35">
                  <c:v>5.26</c:v>
                </c:pt>
                <c:pt idx="36">
                  <c:v>5.3</c:v>
                </c:pt>
                <c:pt idx="37">
                  <c:v>5.859999999999999</c:v>
                </c:pt>
                <c:pt idx="38">
                  <c:v>5.97</c:v>
                </c:pt>
                <c:pt idx="39">
                  <c:v>6.1</c:v>
                </c:pt>
                <c:pt idx="40">
                  <c:v>6.02</c:v>
                </c:pt>
                <c:pt idx="41">
                  <c:v>6.119999999999999</c:v>
                </c:pt>
                <c:pt idx="42">
                  <c:v>6.07</c:v>
                </c:pt>
                <c:pt idx="43">
                  <c:v>6.0</c:v>
                </c:pt>
                <c:pt idx="44">
                  <c:v>6.109999999999999</c:v>
                </c:pt>
                <c:pt idx="45">
                  <c:v>6.2</c:v>
                </c:pt>
                <c:pt idx="46">
                  <c:v>6.23</c:v>
                </c:pt>
                <c:pt idx="47">
                  <c:v>6.34</c:v>
                </c:pt>
                <c:pt idx="48">
                  <c:v>5.96</c:v>
                </c:pt>
                <c:pt idx="49">
                  <c:v>6.24</c:v>
                </c:pt>
                <c:pt idx="50">
                  <c:v>6.23</c:v>
                </c:pt>
                <c:pt idx="51">
                  <c:v>6.05</c:v>
                </c:pt>
                <c:pt idx="52">
                  <c:v>5.83</c:v>
                </c:pt>
                <c:pt idx="53">
                  <c:v>6.39</c:v>
                </c:pt>
                <c:pt idx="54">
                  <c:v>5.95</c:v>
                </c:pt>
                <c:pt idx="55">
                  <c:v>6.03</c:v>
                </c:pt>
                <c:pt idx="56">
                  <c:v>5.91</c:v>
                </c:pt>
                <c:pt idx="57">
                  <c:v>6.18</c:v>
                </c:pt>
                <c:pt idx="58">
                  <c:v>6.05</c:v>
                </c:pt>
                <c:pt idx="59">
                  <c:v>5.319999999999999</c:v>
                </c:pt>
                <c:pt idx="60">
                  <c:v>5.97</c:v>
                </c:pt>
                <c:pt idx="61">
                  <c:v>5.659999999999999</c:v>
                </c:pt>
                <c:pt idx="62">
                  <c:v>5.7</c:v>
                </c:pt>
                <c:pt idx="63">
                  <c:v>5.7</c:v>
                </c:pt>
                <c:pt idx="64">
                  <c:v>5.73</c:v>
                </c:pt>
                <c:pt idx="65">
                  <c:v>5.649999999999999</c:v>
                </c:pt>
                <c:pt idx="66">
                  <c:v>5.52</c:v>
                </c:pt>
                <c:pt idx="67">
                  <c:v>5.74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'data (16)'!$P$1</c:f>
              <c:strCache>
                <c:ptCount val="1"/>
                <c:pt idx="0">
                  <c:v>France</c:v>
                </c:pt>
              </c:strCache>
            </c:strRef>
          </c:tx>
          <c:spPr>
            <a:ln w="28575">
              <a:solidFill>
                <a:srgbClr val="6A137A"/>
              </a:solidFill>
            </a:ln>
          </c:spPr>
          <c:marker>
            <c:symbol val="none"/>
          </c:marker>
          <c:cat>
            <c:numRef>
              <c:f>'data (16)'!$M$2:$M$69</c:f>
              <c:numCache>
                <c:formatCode>mmm\-yy</c:formatCode>
                <c:ptCount val="68"/>
                <c:pt idx="0">
                  <c:v>39448.0</c:v>
                </c:pt>
                <c:pt idx="1">
                  <c:v>39479.0</c:v>
                </c:pt>
                <c:pt idx="2">
                  <c:v>39508.0</c:v>
                </c:pt>
                <c:pt idx="3">
                  <c:v>39539.0</c:v>
                </c:pt>
                <c:pt idx="4">
                  <c:v>39569.0</c:v>
                </c:pt>
                <c:pt idx="5">
                  <c:v>39600.0</c:v>
                </c:pt>
                <c:pt idx="6">
                  <c:v>39630.0</c:v>
                </c:pt>
                <c:pt idx="7">
                  <c:v>39661.0</c:v>
                </c:pt>
                <c:pt idx="8">
                  <c:v>39692.0</c:v>
                </c:pt>
                <c:pt idx="9">
                  <c:v>39722.0</c:v>
                </c:pt>
                <c:pt idx="10">
                  <c:v>39753.0</c:v>
                </c:pt>
                <c:pt idx="11">
                  <c:v>39783.0</c:v>
                </c:pt>
                <c:pt idx="12">
                  <c:v>39814.0</c:v>
                </c:pt>
                <c:pt idx="13">
                  <c:v>39845.0</c:v>
                </c:pt>
                <c:pt idx="14">
                  <c:v>39873.0</c:v>
                </c:pt>
                <c:pt idx="15">
                  <c:v>39904.0</c:v>
                </c:pt>
                <c:pt idx="16">
                  <c:v>39934.0</c:v>
                </c:pt>
                <c:pt idx="17">
                  <c:v>39965.0</c:v>
                </c:pt>
                <c:pt idx="18">
                  <c:v>39995.0</c:v>
                </c:pt>
                <c:pt idx="19">
                  <c:v>40026.0</c:v>
                </c:pt>
                <c:pt idx="20">
                  <c:v>40057.0</c:v>
                </c:pt>
                <c:pt idx="21">
                  <c:v>40087.0</c:v>
                </c:pt>
                <c:pt idx="22">
                  <c:v>40118.0</c:v>
                </c:pt>
                <c:pt idx="23">
                  <c:v>40148.0</c:v>
                </c:pt>
                <c:pt idx="24">
                  <c:v>40179.0</c:v>
                </c:pt>
                <c:pt idx="25">
                  <c:v>40210.0</c:v>
                </c:pt>
                <c:pt idx="26">
                  <c:v>40238.0</c:v>
                </c:pt>
                <c:pt idx="27">
                  <c:v>40269.0</c:v>
                </c:pt>
                <c:pt idx="28">
                  <c:v>40299.0</c:v>
                </c:pt>
                <c:pt idx="29">
                  <c:v>40330.0</c:v>
                </c:pt>
                <c:pt idx="30">
                  <c:v>40360.0</c:v>
                </c:pt>
                <c:pt idx="31">
                  <c:v>40391.0</c:v>
                </c:pt>
                <c:pt idx="32">
                  <c:v>40422.0</c:v>
                </c:pt>
                <c:pt idx="33">
                  <c:v>40452.0</c:v>
                </c:pt>
                <c:pt idx="34">
                  <c:v>40483.0</c:v>
                </c:pt>
                <c:pt idx="35">
                  <c:v>40513.0</c:v>
                </c:pt>
                <c:pt idx="36">
                  <c:v>40544.0</c:v>
                </c:pt>
                <c:pt idx="37">
                  <c:v>40575.0</c:v>
                </c:pt>
                <c:pt idx="38">
                  <c:v>40603.0</c:v>
                </c:pt>
                <c:pt idx="39">
                  <c:v>40634.0</c:v>
                </c:pt>
                <c:pt idx="40">
                  <c:v>40664.0</c:v>
                </c:pt>
                <c:pt idx="41">
                  <c:v>40695.0</c:v>
                </c:pt>
                <c:pt idx="42">
                  <c:v>40725.0</c:v>
                </c:pt>
                <c:pt idx="43">
                  <c:v>40756.0</c:v>
                </c:pt>
                <c:pt idx="44">
                  <c:v>40787.0</c:v>
                </c:pt>
                <c:pt idx="45">
                  <c:v>40817.0</c:v>
                </c:pt>
                <c:pt idx="46">
                  <c:v>40848.0</c:v>
                </c:pt>
                <c:pt idx="47">
                  <c:v>40878.0</c:v>
                </c:pt>
                <c:pt idx="48">
                  <c:v>40909.0</c:v>
                </c:pt>
                <c:pt idx="49">
                  <c:v>40940.0</c:v>
                </c:pt>
                <c:pt idx="50">
                  <c:v>40969.0</c:v>
                </c:pt>
                <c:pt idx="51">
                  <c:v>41000.0</c:v>
                </c:pt>
                <c:pt idx="52">
                  <c:v>41030.0</c:v>
                </c:pt>
                <c:pt idx="53">
                  <c:v>41061.0</c:v>
                </c:pt>
                <c:pt idx="54">
                  <c:v>41091.0</c:v>
                </c:pt>
                <c:pt idx="55">
                  <c:v>41122.0</c:v>
                </c:pt>
                <c:pt idx="56">
                  <c:v>41153.0</c:v>
                </c:pt>
                <c:pt idx="57">
                  <c:v>41183.0</c:v>
                </c:pt>
                <c:pt idx="58">
                  <c:v>41214.0</c:v>
                </c:pt>
                <c:pt idx="59">
                  <c:v>41244.0</c:v>
                </c:pt>
                <c:pt idx="60">
                  <c:v>41275.0</c:v>
                </c:pt>
                <c:pt idx="61">
                  <c:v>41306.0</c:v>
                </c:pt>
                <c:pt idx="62">
                  <c:v>41334.0</c:v>
                </c:pt>
                <c:pt idx="63">
                  <c:v>41365.0</c:v>
                </c:pt>
                <c:pt idx="64">
                  <c:v>41395.0</c:v>
                </c:pt>
                <c:pt idx="65">
                  <c:v>41426.0</c:v>
                </c:pt>
                <c:pt idx="66">
                  <c:v>41456.0</c:v>
                </c:pt>
                <c:pt idx="67">
                  <c:v>41487.0</c:v>
                </c:pt>
              </c:numCache>
            </c:numRef>
          </c:cat>
          <c:val>
            <c:numRef>
              <c:f>'data (16)'!$P$2:$P$69</c:f>
              <c:numCache>
                <c:formatCode>General</c:formatCode>
                <c:ptCount val="68"/>
                <c:pt idx="0">
                  <c:v>5.24</c:v>
                </c:pt>
                <c:pt idx="1">
                  <c:v>5.31</c:v>
                </c:pt>
                <c:pt idx="2">
                  <c:v>5.3</c:v>
                </c:pt>
                <c:pt idx="3">
                  <c:v>5.22</c:v>
                </c:pt>
                <c:pt idx="4">
                  <c:v>5.23</c:v>
                </c:pt>
                <c:pt idx="5">
                  <c:v>5.39</c:v>
                </c:pt>
                <c:pt idx="6">
                  <c:v>5.53</c:v>
                </c:pt>
                <c:pt idx="7">
                  <c:v>5.51</c:v>
                </c:pt>
                <c:pt idx="8">
                  <c:v>5.75</c:v>
                </c:pt>
                <c:pt idx="9">
                  <c:v>5.75</c:v>
                </c:pt>
                <c:pt idx="10">
                  <c:v>5.67</c:v>
                </c:pt>
                <c:pt idx="11">
                  <c:v>5.64</c:v>
                </c:pt>
                <c:pt idx="12">
                  <c:v>5.42</c:v>
                </c:pt>
                <c:pt idx="13">
                  <c:v>5.14</c:v>
                </c:pt>
                <c:pt idx="14">
                  <c:v>4.87</c:v>
                </c:pt>
                <c:pt idx="15">
                  <c:v>4.74</c:v>
                </c:pt>
                <c:pt idx="16">
                  <c:v>4.6</c:v>
                </c:pt>
                <c:pt idx="17">
                  <c:v>4.42</c:v>
                </c:pt>
                <c:pt idx="18">
                  <c:v>4.41</c:v>
                </c:pt>
                <c:pt idx="19">
                  <c:v>4.24</c:v>
                </c:pt>
                <c:pt idx="20">
                  <c:v>4.17</c:v>
                </c:pt>
                <c:pt idx="21">
                  <c:v>4.13</c:v>
                </c:pt>
                <c:pt idx="22">
                  <c:v>4.02</c:v>
                </c:pt>
                <c:pt idx="23">
                  <c:v>3.88</c:v>
                </c:pt>
                <c:pt idx="24">
                  <c:v>3.85</c:v>
                </c:pt>
                <c:pt idx="25">
                  <c:v>3.78</c:v>
                </c:pt>
                <c:pt idx="26">
                  <c:v>3.78</c:v>
                </c:pt>
                <c:pt idx="27">
                  <c:v>3.73</c:v>
                </c:pt>
                <c:pt idx="28">
                  <c:v>3.66</c:v>
                </c:pt>
                <c:pt idx="29">
                  <c:v>3.65</c:v>
                </c:pt>
                <c:pt idx="30">
                  <c:v>3.88</c:v>
                </c:pt>
                <c:pt idx="31">
                  <c:v>3.82</c:v>
                </c:pt>
                <c:pt idx="32">
                  <c:v>3.77</c:v>
                </c:pt>
                <c:pt idx="33">
                  <c:v>3.8</c:v>
                </c:pt>
                <c:pt idx="34">
                  <c:v>3.8</c:v>
                </c:pt>
                <c:pt idx="35">
                  <c:v>3.73</c:v>
                </c:pt>
                <c:pt idx="36">
                  <c:v>3.75</c:v>
                </c:pt>
                <c:pt idx="37">
                  <c:v>3.85</c:v>
                </c:pt>
                <c:pt idx="38">
                  <c:v>3.99</c:v>
                </c:pt>
                <c:pt idx="39">
                  <c:v>4.09</c:v>
                </c:pt>
                <c:pt idx="40">
                  <c:v>4.23</c:v>
                </c:pt>
                <c:pt idx="41">
                  <c:v>4.27</c:v>
                </c:pt>
                <c:pt idx="42">
                  <c:v>4.33</c:v>
                </c:pt>
                <c:pt idx="43">
                  <c:v>4.29</c:v>
                </c:pt>
                <c:pt idx="44">
                  <c:v>4.27</c:v>
                </c:pt>
                <c:pt idx="45">
                  <c:v>4.29</c:v>
                </c:pt>
                <c:pt idx="46">
                  <c:v>4.319999999999999</c:v>
                </c:pt>
                <c:pt idx="47">
                  <c:v>4.31</c:v>
                </c:pt>
                <c:pt idx="48">
                  <c:v>4.35</c:v>
                </c:pt>
                <c:pt idx="49">
                  <c:v>4.37</c:v>
                </c:pt>
                <c:pt idx="50">
                  <c:v>4.35</c:v>
                </c:pt>
                <c:pt idx="51">
                  <c:v>4.319999999999999</c:v>
                </c:pt>
                <c:pt idx="52">
                  <c:v>4.24</c:v>
                </c:pt>
                <c:pt idx="53">
                  <c:v>4.14</c:v>
                </c:pt>
                <c:pt idx="54">
                  <c:v>4.06</c:v>
                </c:pt>
                <c:pt idx="55">
                  <c:v>3.91</c:v>
                </c:pt>
                <c:pt idx="56">
                  <c:v>3.86</c:v>
                </c:pt>
                <c:pt idx="57">
                  <c:v>3.79</c:v>
                </c:pt>
                <c:pt idx="58">
                  <c:v>3.72</c:v>
                </c:pt>
                <c:pt idx="59">
                  <c:v>3.59</c:v>
                </c:pt>
                <c:pt idx="60">
                  <c:v>3.54</c:v>
                </c:pt>
                <c:pt idx="61">
                  <c:v>3.46</c:v>
                </c:pt>
                <c:pt idx="62">
                  <c:v>3.41</c:v>
                </c:pt>
                <c:pt idx="63">
                  <c:v>3.4</c:v>
                </c:pt>
                <c:pt idx="64">
                  <c:v>3.36</c:v>
                </c:pt>
                <c:pt idx="65">
                  <c:v>3.35</c:v>
                </c:pt>
                <c:pt idx="66">
                  <c:v>3.26</c:v>
                </c:pt>
                <c:pt idx="67">
                  <c:v>3.25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'data (16)'!$Q$1</c:f>
              <c:strCache>
                <c:ptCount val="1"/>
                <c:pt idx="0">
                  <c:v>Greece</c:v>
                </c:pt>
              </c:strCache>
            </c:strRef>
          </c:tx>
          <c:spPr>
            <a:ln w="28575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'data (16)'!$M$2:$M$69</c:f>
              <c:numCache>
                <c:formatCode>mmm\-yy</c:formatCode>
                <c:ptCount val="68"/>
                <c:pt idx="0">
                  <c:v>39448.0</c:v>
                </c:pt>
                <c:pt idx="1">
                  <c:v>39479.0</c:v>
                </c:pt>
                <c:pt idx="2">
                  <c:v>39508.0</c:v>
                </c:pt>
                <c:pt idx="3">
                  <c:v>39539.0</c:v>
                </c:pt>
                <c:pt idx="4">
                  <c:v>39569.0</c:v>
                </c:pt>
                <c:pt idx="5">
                  <c:v>39600.0</c:v>
                </c:pt>
                <c:pt idx="6">
                  <c:v>39630.0</c:v>
                </c:pt>
                <c:pt idx="7">
                  <c:v>39661.0</c:v>
                </c:pt>
                <c:pt idx="8">
                  <c:v>39692.0</c:v>
                </c:pt>
                <c:pt idx="9">
                  <c:v>39722.0</c:v>
                </c:pt>
                <c:pt idx="10">
                  <c:v>39753.0</c:v>
                </c:pt>
                <c:pt idx="11">
                  <c:v>39783.0</c:v>
                </c:pt>
                <c:pt idx="12">
                  <c:v>39814.0</c:v>
                </c:pt>
                <c:pt idx="13">
                  <c:v>39845.0</c:v>
                </c:pt>
                <c:pt idx="14">
                  <c:v>39873.0</c:v>
                </c:pt>
                <c:pt idx="15">
                  <c:v>39904.0</c:v>
                </c:pt>
                <c:pt idx="16">
                  <c:v>39934.0</c:v>
                </c:pt>
                <c:pt idx="17">
                  <c:v>39965.0</c:v>
                </c:pt>
                <c:pt idx="18">
                  <c:v>39995.0</c:v>
                </c:pt>
                <c:pt idx="19">
                  <c:v>40026.0</c:v>
                </c:pt>
                <c:pt idx="20">
                  <c:v>40057.0</c:v>
                </c:pt>
                <c:pt idx="21">
                  <c:v>40087.0</c:v>
                </c:pt>
                <c:pt idx="22">
                  <c:v>40118.0</c:v>
                </c:pt>
                <c:pt idx="23">
                  <c:v>40148.0</c:v>
                </c:pt>
                <c:pt idx="24">
                  <c:v>40179.0</c:v>
                </c:pt>
                <c:pt idx="25">
                  <c:v>40210.0</c:v>
                </c:pt>
                <c:pt idx="26">
                  <c:v>40238.0</c:v>
                </c:pt>
                <c:pt idx="27">
                  <c:v>40269.0</c:v>
                </c:pt>
                <c:pt idx="28">
                  <c:v>40299.0</c:v>
                </c:pt>
                <c:pt idx="29">
                  <c:v>40330.0</c:v>
                </c:pt>
                <c:pt idx="30">
                  <c:v>40360.0</c:v>
                </c:pt>
                <c:pt idx="31">
                  <c:v>40391.0</c:v>
                </c:pt>
                <c:pt idx="32">
                  <c:v>40422.0</c:v>
                </c:pt>
                <c:pt idx="33">
                  <c:v>40452.0</c:v>
                </c:pt>
                <c:pt idx="34">
                  <c:v>40483.0</c:v>
                </c:pt>
                <c:pt idx="35">
                  <c:v>40513.0</c:v>
                </c:pt>
                <c:pt idx="36">
                  <c:v>40544.0</c:v>
                </c:pt>
                <c:pt idx="37">
                  <c:v>40575.0</c:v>
                </c:pt>
                <c:pt idx="38">
                  <c:v>40603.0</c:v>
                </c:pt>
                <c:pt idx="39">
                  <c:v>40634.0</c:v>
                </c:pt>
                <c:pt idx="40">
                  <c:v>40664.0</c:v>
                </c:pt>
                <c:pt idx="41">
                  <c:v>40695.0</c:v>
                </c:pt>
                <c:pt idx="42">
                  <c:v>40725.0</c:v>
                </c:pt>
                <c:pt idx="43">
                  <c:v>40756.0</c:v>
                </c:pt>
                <c:pt idx="44">
                  <c:v>40787.0</c:v>
                </c:pt>
                <c:pt idx="45">
                  <c:v>40817.0</c:v>
                </c:pt>
                <c:pt idx="46">
                  <c:v>40848.0</c:v>
                </c:pt>
                <c:pt idx="47">
                  <c:v>40878.0</c:v>
                </c:pt>
                <c:pt idx="48">
                  <c:v>40909.0</c:v>
                </c:pt>
                <c:pt idx="49">
                  <c:v>40940.0</c:v>
                </c:pt>
                <c:pt idx="50">
                  <c:v>40969.0</c:v>
                </c:pt>
                <c:pt idx="51">
                  <c:v>41000.0</c:v>
                </c:pt>
                <c:pt idx="52">
                  <c:v>41030.0</c:v>
                </c:pt>
                <c:pt idx="53">
                  <c:v>41061.0</c:v>
                </c:pt>
                <c:pt idx="54">
                  <c:v>41091.0</c:v>
                </c:pt>
                <c:pt idx="55">
                  <c:v>41122.0</c:v>
                </c:pt>
                <c:pt idx="56">
                  <c:v>41153.0</c:v>
                </c:pt>
                <c:pt idx="57">
                  <c:v>41183.0</c:v>
                </c:pt>
                <c:pt idx="58">
                  <c:v>41214.0</c:v>
                </c:pt>
                <c:pt idx="59">
                  <c:v>41244.0</c:v>
                </c:pt>
                <c:pt idx="60">
                  <c:v>41275.0</c:v>
                </c:pt>
                <c:pt idx="61">
                  <c:v>41306.0</c:v>
                </c:pt>
                <c:pt idx="62">
                  <c:v>41334.0</c:v>
                </c:pt>
                <c:pt idx="63">
                  <c:v>41365.0</c:v>
                </c:pt>
                <c:pt idx="64">
                  <c:v>41395.0</c:v>
                </c:pt>
                <c:pt idx="65">
                  <c:v>41426.0</c:v>
                </c:pt>
                <c:pt idx="66">
                  <c:v>41456.0</c:v>
                </c:pt>
                <c:pt idx="67">
                  <c:v>41487.0</c:v>
                </c:pt>
              </c:numCache>
            </c:numRef>
          </c:cat>
          <c:val>
            <c:numRef>
              <c:f>'data (16)'!$Q$2:$Q$69</c:f>
              <c:numCache>
                <c:formatCode>General</c:formatCode>
                <c:ptCount val="68"/>
                <c:pt idx="0">
                  <c:v>6.08</c:v>
                </c:pt>
                <c:pt idx="1">
                  <c:v>6.33</c:v>
                </c:pt>
                <c:pt idx="2">
                  <c:v>6.24</c:v>
                </c:pt>
                <c:pt idx="3">
                  <c:v>6.38</c:v>
                </c:pt>
                <c:pt idx="4">
                  <c:v>6.29</c:v>
                </c:pt>
                <c:pt idx="5">
                  <c:v>6.43</c:v>
                </c:pt>
                <c:pt idx="6">
                  <c:v>6.46</c:v>
                </c:pt>
                <c:pt idx="7">
                  <c:v>6.52</c:v>
                </c:pt>
                <c:pt idx="8">
                  <c:v>6.43</c:v>
                </c:pt>
                <c:pt idx="9">
                  <c:v>6.74</c:v>
                </c:pt>
                <c:pt idx="10">
                  <c:v>6.64</c:v>
                </c:pt>
                <c:pt idx="11">
                  <c:v>6.64</c:v>
                </c:pt>
                <c:pt idx="12">
                  <c:v>7.09</c:v>
                </c:pt>
                <c:pt idx="13">
                  <c:v>6.98</c:v>
                </c:pt>
                <c:pt idx="14">
                  <c:v>6.29</c:v>
                </c:pt>
                <c:pt idx="15">
                  <c:v>5.93</c:v>
                </c:pt>
                <c:pt idx="16">
                  <c:v>5.83</c:v>
                </c:pt>
                <c:pt idx="17">
                  <c:v>5.96</c:v>
                </c:pt>
                <c:pt idx="18">
                  <c:v>6.02</c:v>
                </c:pt>
                <c:pt idx="19">
                  <c:v>5.81</c:v>
                </c:pt>
                <c:pt idx="20">
                  <c:v>5.3</c:v>
                </c:pt>
                <c:pt idx="21">
                  <c:v>5.49</c:v>
                </c:pt>
                <c:pt idx="22">
                  <c:v>5.96</c:v>
                </c:pt>
                <c:pt idx="23">
                  <c:v>5.28</c:v>
                </c:pt>
                <c:pt idx="24">
                  <c:v>5.47</c:v>
                </c:pt>
                <c:pt idx="25">
                  <c:v>5.3</c:v>
                </c:pt>
                <c:pt idx="26">
                  <c:v>5.52</c:v>
                </c:pt>
                <c:pt idx="27">
                  <c:v>5.49</c:v>
                </c:pt>
                <c:pt idx="28">
                  <c:v>6.03</c:v>
                </c:pt>
                <c:pt idx="29">
                  <c:v>6.31</c:v>
                </c:pt>
                <c:pt idx="31">
                  <c:v>5.72</c:v>
                </c:pt>
                <c:pt idx="32">
                  <c:v>5.34</c:v>
                </c:pt>
                <c:pt idx="33">
                  <c:v>6.87</c:v>
                </c:pt>
                <c:pt idx="38">
                  <c:v>6.7</c:v>
                </c:pt>
                <c:pt idx="47">
                  <c:v>5.79</c:v>
                </c:pt>
                <c:pt idx="52">
                  <c:v>5.56</c:v>
                </c:pt>
                <c:pt idx="59">
                  <c:v>6.319999999999999</c:v>
                </c:pt>
                <c:pt idx="65">
                  <c:v>7.859999999999999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'data (16)'!$R$1</c:f>
              <c:strCache>
                <c:ptCount val="1"/>
                <c:pt idx="0">
                  <c:v>Ireland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'data (16)'!$M$2:$M$69</c:f>
              <c:numCache>
                <c:formatCode>mmm\-yy</c:formatCode>
                <c:ptCount val="68"/>
                <c:pt idx="0">
                  <c:v>39448.0</c:v>
                </c:pt>
                <c:pt idx="1">
                  <c:v>39479.0</c:v>
                </c:pt>
                <c:pt idx="2">
                  <c:v>39508.0</c:v>
                </c:pt>
                <c:pt idx="3">
                  <c:v>39539.0</c:v>
                </c:pt>
                <c:pt idx="4">
                  <c:v>39569.0</c:v>
                </c:pt>
                <c:pt idx="5">
                  <c:v>39600.0</c:v>
                </c:pt>
                <c:pt idx="6">
                  <c:v>39630.0</c:v>
                </c:pt>
                <c:pt idx="7">
                  <c:v>39661.0</c:v>
                </c:pt>
                <c:pt idx="8">
                  <c:v>39692.0</c:v>
                </c:pt>
                <c:pt idx="9">
                  <c:v>39722.0</c:v>
                </c:pt>
                <c:pt idx="10">
                  <c:v>39753.0</c:v>
                </c:pt>
                <c:pt idx="11">
                  <c:v>39783.0</c:v>
                </c:pt>
                <c:pt idx="12">
                  <c:v>39814.0</c:v>
                </c:pt>
                <c:pt idx="13">
                  <c:v>39845.0</c:v>
                </c:pt>
                <c:pt idx="14">
                  <c:v>39873.0</c:v>
                </c:pt>
                <c:pt idx="15">
                  <c:v>39904.0</c:v>
                </c:pt>
                <c:pt idx="16">
                  <c:v>39934.0</c:v>
                </c:pt>
                <c:pt idx="17">
                  <c:v>39965.0</c:v>
                </c:pt>
                <c:pt idx="18">
                  <c:v>39995.0</c:v>
                </c:pt>
                <c:pt idx="19">
                  <c:v>40026.0</c:v>
                </c:pt>
                <c:pt idx="20">
                  <c:v>40057.0</c:v>
                </c:pt>
                <c:pt idx="21">
                  <c:v>40087.0</c:v>
                </c:pt>
                <c:pt idx="22">
                  <c:v>40118.0</c:v>
                </c:pt>
                <c:pt idx="23">
                  <c:v>40148.0</c:v>
                </c:pt>
                <c:pt idx="24">
                  <c:v>40179.0</c:v>
                </c:pt>
                <c:pt idx="25">
                  <c:v>40210.0</c:v>
                </c:pt>
                <c:pt idx="26">
                  <c:v>40238.0</c:v>
                </c:pt>
                <c:pt idx="27">
                  <c:v>40269.0</c:v>
                </c:pt>
                <c:pt idx="28">
                  <c:v>40299.0</c:v>
                </c:pt>
                <c:pt idx="29">
                  <c:v>40330.0</c:v>
                </c:pt>
                <c:pt idx="30">
                  <c:v>40360.0</c:v>
                </c:pt>
                <c:pt idx="31">
                  <c:v>40391.0</c:v>
                </c:pt>
                <c:pt idx="32">
                  <c:v>40422.0</c:v>
                </c:pt>
                <c:pt idx="33">
                  <c:v>40452.0</c:v>
                </c:pt>
                <c:pt idx="34">
                  <c:v>40483.0</c:v>
                </c:pt>
                <c:pt idx="35">
                  <c:v>40513.0</c:v>
                </c:pt>
                <c:pt idx="36">
                  <c:v>40544.0</c:v>
                </c:pt>
                <c:pt idx="37">
                  <c:v>40575.0</c:v>
                </c:pt>
                <c:pt idx="38">
                  <c:v>40603.0</c:v>
                </c:pt>
                <c:pt idx="39">
                  <c:v>40634.0</c:v>
                </c:pt>
                <c:pt idx="40">
                  <c:v>40664.0</c:v>
                </c:pt>
                <c:pt idx="41">
                  <c:v>40695.0</c:v>
                </c:pt>
                <c:pt idx="42">
                  <c:v>40725.0</c:v>
                </c:pt>
                <c:pt idx="43">
                  <c:v>40756.0</c:v>
                </c:pt>
                <c:pt idx="44">
                  <c:v>40787.0</c:v>
                </c:pt>
                <c:pt idx="45">
                  <c:v>40817.0</c:v>
                </c:pt>
                <c:pt idx="46">
                  <c:v>40848.0</c:v>
                </c:pt>
                <c:pt idx="47">
                  <c:v>40878.0</c:v>
                </c:pt>
                <c:pt idx="48">
                  <c:v>40909.0</c:v>
                </c:pt>
                <c:pt idx="49">
                  <c:v>40940.0</c:v>
                </c:pt>
                <c:pt idx="50">
                  <c:v>40969.0</c:v>
                </c:pt>
                <c:pt idx="51">
                  <c:v>41000.0</c:v>
                </c:pt>
                <c:pt idx="52">
                  <c:v>41030.0</c:v>
                </c:pt>
                <c:pt idx="53">
                  <c:v>41061.0</c:v>
                </c:pt>
                <c:pt idx="54">
                  <c:v>41091.0</c:v>
                </c:pt>
                <c:pt idx="55">
                  <c:v>41122.0</c:v>
                </c:pt>
                <c:pt idx="56">
                  <c:v>41153.0</c:v>
                </c:pt>
                <c:pt idx="57">
                  <c:v>41183.0</c:v>
                </c:pt>
                <c:pt idx="58">
                  <c:v>41214.0</c:v>
                </c:pt>
                <c:pt idx="59">
                  <c:v>41244.0</c:v>
                </c:pt>
                <c:pt idx="60">
                  <c:v>41275.0</c:v>
                </c:pt>
                <c:pt idx="61">
                  <c:v>41306.0</c:v>
                </c:pt>
                <c:pt idx="62">
                  <c:v>41334.0</c:v>
                </c:pt>
                <c:pt idx="63">
                  <c:v>41365.0</c:v>
                </c:pt>
                <c:pt idx="64">
                  <c:v>41395.0</c:v>
                </c:pt>
                <c:pt idx="65">
                  <c:v>41426.0</c:v>
                </c:pt>
                <c:pt idx="66">
                  <c:v>41456.0</c:v>
                </c:pt>
                <c:pt idx="67">
                  <c:v>41487.0</c:v>
                </c:pt>
              </c:numCache>
            </c:numRef>
          </c:cat>
          <c:val>
            <c:numRef>
              <c:f>'data (16)'!$R$2:$R$69</c:f>
              <c:numCache>
                <c:formatCode>General</c:formatCode>
                <c:ptCount val="68"/>
                <c:pt idx="0">
                  <c:v>6.609999999999999</c:v>
                </c:pt>
                <c:pt idx="1">
                  <c:v>6.41</c:v>
                </c:pt>
                <c:pt idx="2">
                  <c:v>6.29</c:v>
                </c:pt>
                <c:pt idx="3">
                  <c:v>6.4</c:v>
                </c:pt>
                <c:pt idx="4">
                  <c:v>6.37</c:v>
                </c:pt>
                <c:pt idx="5">
                  <c:v>6.76</c:v>
                </c:pt>
                <c:pt idx="6">
                  <c:v>7.119999999999999</c:v>
                </c:pt>
                <c:pt idx="7">
                  <c:v>6.92</c:v>
                </c:pt>
                <c:pt idx="8">
                  <c:v>7.27</c:v>
                </c:pt>
                <c:pt idx="9">
                  <c:v>7.23</c:v>
                </c:pt>
                <c:pt idx="10">
                  <c:v>6.76</c:v>
                </c:pt>
                <c:pt idx="11">
                  <c:v>5.81</c:v>
                </c:pt>
                <c:pt idx="12">
                  <c:v>5.3</c:v>
                </c:pt>
                <c:pt idx="13">
                  <c:v>5.06</c:v>
                </c:pt>
                <c:pt idx="14">
                  <c:v>4.72</c:v>
                </c:pt>
                <c:pt idx="15">
                  <c:v>4.83</c:v>
                </c:pt>
                <c:pt idx="16">
                  <c:v>4.46</c:v>
                </c:pt>
                <c:pt idx="17">
                  <c:v>4.5</c:v>
                </c:pt>
                <c:pt idx="18">
                  <c:v>4.24</c:v>
                </c:pt>
                <c:pt idx="19">
                  <c:v>4.22</c:v>
                </c:pt>
                <c:pt idx="20">
                  <c:v>4.39</c:v>
                </c:pt>
                <c:pt idx="21">
                  <c:v>4.35</c:v>
                </c:pt>
                <c:pt idx="22">
                  <c:v>4.35</c:v>
                </c:pt>
                <c:pt idx="23">
                  <c:v>4.27</c:v>
                </c:pt>
                <c:pt idx="24">
                  <c:v>4.38</c:v>
                </c:pt>
                <c:pt idx="25">
                  <c:v>4.68</c:v>
                </c:pt>
                <c:pt idx="26">
                  <c:v>4.71</c:v>
                </c:pt>
                <c:pt idx="27">
                  <c:v>4.619999999999999</c:v>
                </c:pt>
                <c:pt idx="28">
                  <c:v>4.59</c:v>
                </c:pt>
                <c:pt idx="29">
                  <c:v>4.1</c:v>
                </c:pt>
                <c:pt idx="30">
                  <c:v>4.44</c:v>
                </c:pt>
                <c:pt idx="31">
                  <c:v>4.67</c:v>
                </c:pt>
                <c:pt idx="32">
                  <c:v>4.689999999999999</c:v>
                </c:pt>
                <c:pt idx="33">
                  <c:v>4.92</c:v>
                </c:pt>
                <c:pt idx="34">
                  <c:v>5.14</c:v>
                </c:pt>
                <c:pt idx="35">
                  <c:v>4.71</c:v>
                </c:pt>
                <c:pt idx="36">
                  <c:v>5.41</c:v>
                </c:pt>
                <c:pt idx="37">
                  <c:v>5.38</c:v>
                </c:pt>
                <c:pt idx="38">
                  <c:v>5.78</c:v>
                </c:pt>
                <c:pt idx="39">
                  <c:v>6.159999999999999</c:v>
                </c:pt>
                <c:pt idx="40">
                  <c:v>6.89</c:v>
                </c:pt>
                <c:pt idx="41">
                  <c:v>6.25</c:v>
                </c:pt>
                <c:pt idx="42">
                  <c:v>6.109999999999999</c:v>
                </c:pt>
                <c:pt idx="43">
                  <c:v>6.38</c:v>
                </c:pt>
                <c:pt idx="44">
                  <c:v>6.04</c:v>
                </c:pt>
                <c:pt idx="45">
                  <c:v>6.149999999999999</c:v>
                </c:pt>
                <c:pt idx="46">
                  <c:v>6.05</c:v>
                </c:pt>
                <c:pt idx="47">
                  <c:v>5.98</c:v>
                </c:pt>
                <c:pt idx="48">
                  <c:v>6.04</c:v>
                </c:pt>
                <c:pt idx="49">
                  <c:v>6.35</c:v>
                </c:pt>
                <c:pt idx="50">
                  <c:v>6.18</c:v>
                </c:pt>
                <c:pt idx="51">
                  <c:v>6.46</c:v>
                </c:pt>
                <c:pt idx="52">
                  <c:v>6.33</c:v>
                </c:pt>
                <c:pt idx="53">
                  <c:v>6.18</c:v>
                </c:pt>
                <c:pt idx="54">
                  <c:v>6.26</c:v>
                </c:pt>
                <c:pt idx="55">
                  <c:v>5.93</c:v>
                </c:pt>
                <c:pt idx="56">
                  <c:v>6.23</c:v>
                </c:pt>
                <c:pt idx="57">
                  <c:v>5.42</c:v>
                </c:pt>
                <c:pt idx="58">
                  <c:v>6.02</c:v>
                </c:pt>
                <c:pt idx="59">
                  <c:v>5.659999999999999</c:v>
                </c:pt>
                <c:pt idx="60">
                  <c:v>6.75</c:v>
                </c:pt>
                <c:pt idx="61">
                  <c:v>6.31</c:v>
                </c:pt>
                <c:pt idx="62">
                  <c:v>6.57</c:v>
                </c:pt>
                <c:pt idx="63">
                  <c:v>6.46</c:v>
                </c:pt>
                <c:pt idx="64">
                  <c:v>6.3</c:v>
                </c:pt>
                <c:pt idx="65">
                  <c:v>6.14</c:v>
                </c:pt>
                <c:pt idx="66">
                  <c:v>6.22</c:v>
                </c:pt>
                <c:pt idx="67">
                  <c:v>6.2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'data (16)'!$S$1</c:f>
              <c:strCache>
                <c:ptCount val="1"/>
                <c:pt idx="0">
                  <c:v>Italy</c:v>
                </c:pt>
              </c:strCache>
            </c:strRef>
          </c:tx>
          <c:spPr>
            <a:ln w="28575">
              <a:solidFill>
                <a:srgbClr val="90D2FD"/>
              </a:solidFill>
            </a:ln>
          </c:spPr>
          <c:marker>
            <c:symbol val="none"/>
          </c:marker>
          <c:cat>
            <c:numRef>
              <c:f>'data (16)'!$M$2:$M$69</c:f>
              <c:numCache>
                <c:formatCode>mmm\-yy</c:formatCode>
                <c:ptCount val="68"/>
                <c:pt idx="0">
                  <c:v>39448.0</c:v>
                </c:pt>
                <c:pt idx="1">
                  <c:v>39479.0</c:v>
                </c:pt>
                <c:pt idx="2">
                  <c:v>39508.0</c:v>
                </c:pt>
                <c:pt idx="3">
                  <c:v>39539.0</c:v>
                </c:pt>
                <c:pt idx="4">
                  <c:v>39569.0</c:v>
                </c:pt>
                <c:pt idx="5">
                  <c:v>39600.0</c:v>
                </c:pt>
                <c:pt idx="6">
                  <c:v>39630.0</c:v>
                </c:pt>
                <c:pt idx="7">
                  <c:v>39661.0</c:v>
                </c:pt>
                <c:pt idx="8">
                  <c:v>39692.0</c:v>
                </c:pt>
                <c:pt idx="9">
                  <c:v>39722.0</c:v>
                </c:pt>
                <c:pt idx="10">
                  <c:v>39753.0</c:v>
                </c:pt>
                <c:pt idx="11">
                  <c:v>39783.0</c:v>
                </c:pt>
                <c:pt idx="12">
                  <c:v>39814.0</c:v>
                </c:pt>
                <c:pt idx="13">
                  <c:v>39845.0</c:v>
                </c:pt>
                <c:pt idx="14">
                  <c:v>39873.0</c:v>
                </c:pt>
                <c:pt idx="15">
                  <c:v>39904.0</c:v>
                </c:pt>
                <c:pt idx="16">
                  <c:v>39934.0</c:v>
                </c:pt>
                <c:pt idx="17">
                  <c:v>39965.0</c:v>
                </c:pt>
                <c:pt idx="18">
                  <c:v>39995.0</c:v>
                </c:pt>
                <c:pt idx="19">
                  <c:v>40026.0</c:v>
                </c:pt>
                <c:pt idx="20">
                  <c:v>40057.0</c:v>
                </c:pt>
                <c:pt idx="21">
                  <c:v>40087.0</c:v>
                </c:pt>
                <c:pt idx="22">
                  <c:v>40118.0</c:v>
                </c:pt>
                <c:pt idx="23">
                  <c:v>40148.0</c:v>
                </c:pt>
                <c:pt idx="24">
                  <c:v>40179.0</c:v>
                </c:pt>
                <c:pt idx="25">
                  <c:v>40210.0</c:v>
                </c:pt>
                <c:pt idx="26">
                  <c:v>40238.0</c:v>
                </c:pt>
                <c:pt idx="27">
                  <c:v>40269.0</c:v>
                </c:pt>
                <c:pt idx="28">
                  <c:v>40299.0</c:v>
                </c:pt>
                <c:pt idx="29">
                  <c:v>40330.0</c:v>
                </c:pt>
                <c:pt idx="30">
                  <c:v>40360.0</c:v>
                </c:pt>
                <c:pt idx="31">
                  <c:v>40391.0</c:v>
                </c:pt>
                <c:pt idx="32">
                  <c:v>40422.0</c:v>
                </c:pt>
                <c:pt idx="33">
                  <c:v>40452.0</c:v>
                </c:pt>
                <c:pt idx="34">
                  <c:v>40483.0</c:v>
                </c:pt>
                <c:pt idx="35">
                  <c:v>40513.0</c:v>
                </c:pt>
                <c:pt idx="36">
                  <c:v>40544.0</c:v>
                </c:pt>
                <c:pt idx="37">
                  <c:v>40575.0</c:v>
                </c:pt>
                <c:pt idx="38">
                  <c:v>40603.0</c:v>
                </c:pt>
                <c:pt idx="39">
                  <c:v>40634.0</c:v>
                </c:pt>
                <c:pt idx="40">
                  <c:v>40664.0</c:v>
                </c:pt>
                <c:pt idx="41">
                  <c:v>40695.0</c:v>
                </c:pt>
                <c:pt idx="42">
                  <c:v>40725.0</c:v>
                </c:pt>
                <c:pt idx="43">
                  <c:v>40756.0</c:v>
                </c:pt>
                <c:pt idx="44">
                  <c:v>40787.0</c:v>
                </c:pt>
                <c:pt idx="45">
                  <c:v>40817.0</c:v>
                </c:pt>
                <c:pt idx="46">
                  <c:v>40848.0</c:v>
                </c:pt>
                <c:pt idx="47">
                  <c:v>40878.0</c:v>
                </c:pt>
                <c:pt idx="48">
                  <c:v>40909.0</c:v>
                </c:pt>
                <c:pt idx="49">
                  <c:v>40940.0</c:v>
                </c:pt>
                <c:pt idx="50">
                  <c:v>40969.0</c:v>
                </c:pt>
                <c:pt idx="51">
                  <c:v>41000.0</c:v>
                </c:pt>
                <c:pt idx="52">
                  <c:v>41030.0</c:v>
                </c:pt>
                <c:pt idx="53">
                  <c:v>41061.0</c:v>
                </c:pt>
                <c:pt idx="54">
                  <c:v>41091.0</c:v>
                </c:pt>
                <c:pt idx="55">
                  <c:v>41122.0</c:v>
                </c:pt>
                <c:pt idx="56">
                  <c:v>41153.0</c:v>
                </c:pt>
                <c:pt idx="57">
                  <c:v>41183.0</c:v>
                </c:pt>
                <c:pt idx="58">
                  <c:v>41214.0</c:v>
                </c:pt>
                <c:pt idx="59">
                  <c:v>41244.0</c:v>
                </c:pt>
                <c:pt idx="60">
                  <c:v>41275.0</c:v>
                </c:pt>
                <c:pt idx="61">
                  <c:v>41306.0</c:v>
                </c:pt>
                <c:pt idx="62">
                  <c:v>41334.0</c:v>
                </c:pt>
                <c:pt idx="63">
                  <c:v>41365.0</c:v>
                </c:pt>
                <c:pt idx="64">
                  <c:v>41395.0</c:v>
                </c:pt>
                <c:pt idx="65">
                  <c:v>41426.0</c:v>
                </c:pt>
                <c:pt idx="66">
                  <c:v>41456.0</c:v>
                </c:pt>
                <c:pt idx="67">
                  <c:v>41487.0</c:v>
                </c:pt>
              </c:numCache>
            </c:numRef>
          </c:cat>
          <c:val>
            <c:numRef>
              <c:f>'data (16)'!$S$2:$S$69</c:f>
              <c:numCache>
                <c:formatCode>General</c:formatCode>
                <c:ptCount val="68"/>
                <c:pt idx="0">
                  <c:v>6.08</c:v>
                </c:pt>
                <c:pt idx="1">
                  <c:v>5.95</c:v>
                </c:pt>
                <c:pt idx="2">
                  <c:v>5.92</c:v>
                </c:pt>
                <c:pt idx="3">
                  <c:v>6.02</c:v>
                </c:pt>
                <c:pt idx="4">
                  <c:v>6.159999999999999</c:v>
                </c:pt>
                <c:pt idx="5">
                  <c:v>6.43</c:v>
                </c:pt>
                <c:pt idx="6">
                  <c:v>6.5</c:v>
                </c:pt>
                <c:pt idx="7">
                  <c:v>6.53</c:v>
                </c:pt>
                <c:pt idx="8">
                  <c:v>6.44</c:v>
                </c:pt>
                <c:pt idx="9">
                  <c:v>6.3</c:v>
                </c:pt>
                <c:pt idx="10">
                  <c:v>6.18</c:v>
                </c:pt>
                <c:pt idx="11">
                  <c:v>5.8</c:v>
                </c:pt>
                <c:pt idx="12">
                  <c:v>5.55</c:v>
                </c:pt>
                <c:pt idx="13">
                  <c:v>5.39</c:v>
                </c:pt>
                <c:pt idx="14">
                  <c:v>5.23</c:v>
                </c:pt>
                <c:pt idx="15">
                  <c:v>5.13</c:v>
                </c:pt>
                <c:pt idx="16">
                  <c:v>5.189999999999999</c:v>
                </c:pt>
                <c:pt idx="17">
                  <c:v>5.119999999999999</c:v>
                </c:pt>
                <c:pt idx="18">
                  <c:v>5.1</c:v>
                </c:pt>
                <c:pt idx="19">
                  <c:v>4.94</c:v>
                </c:pt>
                <c:pt idx="20">
                  <c:v>4.98</c:v>
                </c:pt>
                <c:pt idx="21">
                  <c:v>4.96</c:v>
                </c:pt>
                <c:pt idx="22">
                  <c:v>4.93</c:v>
                </c:pt>
                <c:pt idx="23">
                  <c:v>4.71</c:v>
                </c:pt>
                <c:pt idx="24">
                  <c:v>4.83</c:v>
                </c:pt>
                <c:pt idx="25">
                  <c:v>5.1</c:v>
                </c:pt>
                <c:pt idx="26">
                  <c:v>4.64</c:v>
                </c:pt>
                <c:pt idx="27">
                  <c:v>4.609999999999999</c:v>
                </c:pt>
                <c:pt idx="28">
                  <c:v>4.57</c:v>
                </c:pt>
                <c:pt idx="29">
                  <c:v>4.37</c:v>
                </c:pt>
                <c:pt idx="30">
                  <c:v>4.51</c:v>
                </c:pt>
                <c:pt idx="31">
                  <c:v>4.71</c:v>
                </c:pt>
                <c:pt idx="32">
                  <c:v>4.35</c:v>
                </c:pt>
                <c:pt idx="33">
                  <c:v>4.37</c:v>
                </c:pt>
                <c:pt idx="34">
                  <c:v>4.52</c:v>
                </c:pt>
                <c:pt idx="35">
                  <c:v>4.659999999999999</c:v>
                </c:pt>
                <c:pt idx="36">
                  <c:v>4.769999999999999</c:v>
                </c:pt>
                <c:pt idx="37">
                  <c:v>4.99</c:v>
                </c:pt>
                <c:pt idx="38">
                  <c:v>5.05</c:v>
                </c:pt>
                <c:pt idx="39">
                  <c:v>5.24</c:v>
                </c:pt>
                <c:pt idx="40">
                  <c:v>5.34</c:v>
                </c:pt>
                <c:pt idx="41">
                  <c:v>5.28</c:v>
                </c:pt>
                <c:pt idx="42">
                  <c:v>5.28</c:v>
                </c:pt>
                <c:pt idx="43">
                  <c:v>5.25</c:v>
                </c:pt>
                <c:pt idx="44">
                  <c:v>5.28</c:v>
                </c:pt>
                <c:pt idx="45">
                  <c:v>5.58</c:v>
                </c:pt>
                <c:pt idx="46">
                  <c:v>5.93</c:v>
                </c:pt>
                <c:pt idx="47">
                  <c:v>5.91</c:v>
                </c:pt>
                <c:pt idx="48">
                  <c:v>6.28</c:v>
                </c:pt>
                <c:pt idx="49">
                  <c:v>6.43</c:v>
                </c:pt>
                <c:pt idx="50">
                  <c:v>6.25</c:v>
                </c:pt>
                <c:pt idx="51">
                  <c:v>6.29</c:v>
                </c:pt>
                <c:pt idx="52">
                  <c:v>6.189999999999999</c:v>
                </c:pt>
                <c:pt idx="53">
                  <c:v>6.03</c:v>
                </c:pt>
                <c:pt idx="54">
                  <c:v>6.189999999999999</c:v>
                </c:pt>
                <c:pt idx="55">
                  <c:v>5.8</c:v>
                </c:pt>
                <c:pt idx="56">
                  <c:v>5.83</c:v>
                </c:pt>
                <c:pt idx="57">
                  <c:v>5.71</c:v>
                </c:pt>
                <c:pt idx="58">
                  <c:v>5.53</c:v>
                </c:pt>
                <c:pt idx="59">
                  <c:v>5.72</c:v>
                </c:pt>
                <c:pt idx="60">
                  <c:v>5.76</c:v>
                </c:pt>
                <c:pt idx="61">
                  <c:v>5.95</c:v>
                </c:pt>
                <c:pt idx="62">
                  <c:v>5.9</c:v>
                </c:pt>
                <c:pt idx="63">
                  <c:v>5.79</c:v>
                </c:pt>
                <c:pt idx="64">
                  <c:v>5.67</c:v>
                </c:pt>
                <c:pt idx="65">
                  <c:v>5.48</c:v>
                </c:pt>
                <c:pt idx="66">
                  <c:v>5.35</c:v>
                </c:pt>
                <c:pt idx="67">
                  <c:v>5.5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'data (16)'!$T$1</c:f>
              <c:strCache>
                <c:ptCount val="1"/>
                <c:pt idx="0">
                  <c:v>Portugal</c:v>
                </c:pt>
              </c:strCache>
            </c:strRef>
          </c:tx>
          <c:spPr>
            <a:ln w="28575">
              <a:solidFill>
                <a:srgbClr val="3366FF"/>
              </a:solidFill>
            </a:ln>
          </c:spPr>
          <c:marker>
            <c:symbol val="none"/>
          </c:marker>
          <c:cat>
            <c:numRef>
              <c:f>'data (16)'!$M$2:$M$69</c:f>
              <c:numCache>
                <c:formatCode>mmm\-yy</c:formatCode>
                <c:ptCount val="68"/>
                <c:pt idx="0">
                  <c:v>39448.0</c:v>
                </c:pt>
                <c:pt idx="1">
                  <c:v>39479.0</c:v>
                </c:pt>
                <c:pt idx="2">
                  <c:v>39508.0</c:v>
                </c:pt>
                <c:pt idx="3">
                  <c:v>39539.0</c:v>
                </c:pt>
                <c:pt idx="4">
                  <c:v>39569.0</c:v>
                </c:pt>
                <c:pt idx="5">
                  <c:v>39600.0</c:v>
                </c:pt>
                <c:pt idx="6">
                  <c:v>39630.0</c:v>
                </c:pt>
                <c:pt idx="7">
                  <c:v>39661.0</c:v>
                </c:pt>
                <c:pt idx="8">
                  <c:v>39692.0</c:v>
                </c:pt>
                <c:pt idx="9">
                  <c:v>39722.0</c:v>
                </c:pt>
                <c:pt idx="10">
                  <c:v>39753.0</c:v>
                </c:pt>
                <c:pt idx="11">
                  <c:v>39783.0</c:v>
                </c:pt>
                <c:pt idx="12">
                  <c:v>39814.0</c:v>
                </c:pt>
                <c:pt idx="13">
                  <c:v>39845.0</c:v>
                </c:pt>
                <c:pt idx="14">
                  <c:v>39873.0</c:v>
                </c:pt>
                <c:pt idx="15">
                  <c:v>39904.0</c:v>
                </c:pt>
                <c:pt idx="16">
                  <c:v>39934.0</c:v>
                </c:pt>
                <c:pt idx="17">
                  <c:v>39965.0</c:v>
                </c:pt>
                <c:pt idx="18">
                  <c:v>39995.0</c:v>
                </c:pt>
                <c:pt idx="19">
                  <c:v>40026.0</c:v>
                </c:pt>
                <c:pt idx="20">
                  <c:v>40057.0</c:v>
                </c:pt>
                <c:pt idx="21">
                  <c:v>40087.0</c:v>
                </c:pt>
                <c:pt idx="22">
                  <c:v>40118.0</c:v>
                </c:pt>
                <c:pt idx="23">
                  <c:v>40148.0</c:v>
                </c:pt>
                <c:pt idx="24">
                  <c:v>40179.0</c:v>
                </c:pt>
                <c:pt idx="25">
                  <c:v>40210.0</c:v>
                </c:pt>
                <c:pt idx="26">
                  <c:v>40238.0</c:v>
                </c:pt>
                <c:pt idx="27">
                  <c:v>40269.0</c:v>
                </c:pt>
                <c:pt idx="28">
                  <c:v>40299.0</c:v>
                </c:pt>
                <c:pt idx="29">
                  <c:v>40330.0</c:v>
                </c:pt>
                <c:pt idx="30">
                  <c:v>40360.0</c:v>
                </c:pt>
                <c:pt idx="31">
                  <c:v>40391.0</c:v>
                </c:pt>
                <c:pt idx="32">
                  <c:v>40422.0</c:v>
                </c:pt>
                <c:pt idx="33">
                  <c:v>40452.0</c:v>
                </c:pt>
                <c:pt idx="34">
                  <c:v>40483.0</c:v>
                </c:pt>
                <c:pt idx="35">
                  <c:v>40513.0</c:v>
                </c:pt>
                <c:pt idx="36">
                  <c:v>40544.0</c:v>
                </c:pt>
                <c:pt idx="37">
                  <c:v>40575.0</c:v>
                </c:pt>
                <c:pt idx="38">
                  <c:v>40603.0</c:v>
                </c:pt>
                <c:pt idx="39">
                  <c:v>40634.0</c:v>
                </c:pt>
                <c:pt idx="40">
                  <c:v>40664.0</c:v>
                </c:pt>
                <c:pt idx="41">
                  <c:v>40695.0</c:v>
                </c:pt>
                <c:pt idx="42">
                  <c:v>40725.0</c:v>
                </c:pt>
                <c:pt idx="43">
                  <c:v>40756.0</c:v>
                </c:pt>
                <c:pt idx="44">
                  <c:v>40787.0</c:v>
                </c:pt>
                <c:pt idx="45">
                  <c:v>40817.0</c:v>
                </c:pt>
                <c:pt idx="46">
                  <c:v>40848.0</c:v>
                </c:pt>
                <c:pt idx="47">
                  <c:v>40878.0</c:v>
                </c:pt>
                <c:pt idx="48">
                  <c:v>40909.0</c:v>
                </c:pt>
                <c:pt idx="49">
                  <c:v>40940.0</c:v>
                </c:pt>
                <c:pt idx="50">
                  <c:v>40969.0</c:v>
                </c:pt>
                <c:pt idx="51">
                  <c:v>41000.0</c:v>
                </c:pt>
                <c:pt idx="52">
                  <c:v>41030.0</c:v>
                </c:pt>
                <c:pt idx="53">
                  <c:v>41061.0</c:v>
                </c:pt>
                <c:pt idx="54">
                  <c:v>41091.0</c:v>
                </c:pt>
                <c:pt idx="55">
                  <c:v>41122.0</c:v>
                </c:pt>
                <c:pt idx="56">
                  <c:v>41153.0</c:v>
                </c:pt>
                <c:pt idx="57">
                  <c:v>41183.0</c:v>
                </c:pt>
                <c:pt idx="58">
                  <c:v>41214.0</c:v>
                </c:pt>
                <c:pt idx="59">
                  <c:v>41244.0</c:v>
                </c:pt>
                <c:pt idx="60">
                  <c:v>41275.0</c:v>
                </c:pt>
                <c:pt idx="61">
                  <c:v>41306.0</c:v>
                </c:pt>
                <c:pt idx="62">
                  <c:v>41334.0</c:v>
                </c:pt>
                <c:pt idx="63">
                  <c:v>41365.0</c:v>
                </c:pt>
                <c:pt idx="64">
                  <c:v>41395.0</c:v>
                </c:pt>
                <c:pt idx="65">
                  <c:v>41426.0</c:v>
                </c:pt>
                <c:pt idx="66">
                  <c:v>41456.0</c:v>
                </c:pt>
                <c:pt idx="67">
                  <c:v>41487.0</c:v>
                </c:pt>
              </c:numCache>
            </c:numRef>
          </c:cat>
          <c:val>
            <c:numRef>
              <c:f>'data (16)'!$T$2:$T$69</c:f>
              <c:numCache>
                <c:formatCode>General</c:formatCode>
                <c:ptCount val="68"/>
                <c:pt idx="0">
                  <c:v>7.05</c:v>
                </c:pt>
                <c:pt idx="1">
                  <c:v>6.93</c:v>
                </c:pt>
                <c:pt idx="2">
                  <c:v>7.18</c:v>
                </c:pt>
                <c:pt idx="3">
                  <c:v>7.1</c:v>
                </c:pt>
                <c:pt idx="4">
                  <c:v>6.94</c:v>
                </c:pt>
                <c:pt idx="5">
                  <c:v>7.02</c:v>
                </c:pt>
                <c:pt idx="6">
                  <c:v>7.29</c:v>
                </c:pt>
                <c:pt idx="7">
                  <c:v>7.5</c:v>
                </c:pt>
                <c:pt idx="8">
                  <c:v>7.81</c:v>
                </c:pt>
                <c:pt idx="9">
                  <c:v>7.59</c:v>
                </c:pt>
                <c:pt idx="10">
                  <c:v>6.98</c:v>
                </c:pt>
                <c:pt idx="11">
                  <c:v>6.96</c:v>
                </c:pt>
                <c:pt idx="12">
                  <c:v>6.96</c:v>
                </c:pt>
                <c:pt idx="13">
                  <c:v>6.45</c:v>
                </c:pt>
                <c:pt idx="14">
                  <c:v>6.119999999999999</c:v>
                </c:pt>
                <c:pt idx="15">
                  <c:v>5.59</c:v>
                </c:pt>
                <c:pt idx="16">
                  <c:v>6.45</c:v>
                </c:pt>
                <c:pt idx="17">
                  <c:v>6.09</c:v>
                </c:pt>
                <c:pt idx="18">
                  <c:v>5.159999999999999</c:v>
                </c:pt>
                <c:pt idx="19">
                  <c:v>5.99</c:v>
                </c:pt>
                <c:pt idx="20">
                  <c:v>6.21</c:v>
                </c:pt>
                <c:pt idx="21">
                  <c:v>6.01</c:v>
                </c:pt>
                <c:pt idx="22">
                  <c:v>5.93</c:v>
                </c:pt>
                <c:pt idx="23">
                  <c:v>5.26</c:v>
                </c:pt>
                <c:pt idx="24">
                  <c:v>5.95</c:v>
                </c:pt>
                <c:pt idx="25">
                  <c:v>6.13</c:v>
                </c:pt>
                <c:pt idx="26">
                  <c:v>6.2</c:v>
                </c:pt>
                <c:pt idx="27">
                  <c:v>6.01</c:v>
                </c:pt>
                <c:pt idx="28">
                  <c:v>5.99</c:v>
                </c:pt>
                <c:pt idx="29">
                  <c:v>6.87</c:v>
                </c:pt>
                <c:pt idx="30">
                  <c:v>7.109999999999999</c:v>
                </c:pt>
                <c:pt idx="31">
                  <c:v>6.85</c:v>
                </c:pt>
                <c:pt idx="32">
                  <c:v>6.89</c:v>
                </c:pt>
                <c:pt idx="33">
                  <c:v>6.359999999999999</c:v>
                </c:pt>
                <c:pt idx="34">
                  <c:v>6.2</c:v>
                </c:pt>
                <c:pt idx="35">
                  <c:v>6.119999999999999</c:v>
                </c:pt>
                <c:pt idx="36">
                  <c:v>6.41</c:v>
                </c:pt>
                <c:pt idx="37">
                  <c:v>6.75</c:v>
                </c:pt>
                <c:pt idx="38">
                  <c:v>7.04</c:v>
                </c:pt>
                <c:pt idx="39">
                  <c:v>7.21</c:v>
                </c:pt>
                <c:pt idx="40">
                  <c:v>7.25</c:v>
                </c:pt>
                <c:pt idx="41">
                  <c:v>7.46</c:v>
                </c:pt>
                <c:pt idx="42">
                  <c:v>7.58</c:v>
                </c:pt>
                <c:pt idx="43">
                  <c:v>7.37</c:v>
                </c:pt>
                <c:pt idx="44">
                  <c:v>7.71</c:v>
                </c:pt>
                <c:pt idx="45">
                  <c:v>7.05</c:v>
                </c:pt>
                <c:pt idx="46">
                  <c:v>6.99</c:v>
                </c:pt>
                <c:pt idx="47">
                  <c:v>6.89</c:v>
                </c:pt>
                <c:pt idx="48">
                  <c:v>6.8</c:v>
                </c:pt>
                <c:pt idx="49">
                  <c:v>7.29</c:v>
                </c:pt>
                <c:pt idx="50">
                  <c:v>6.98</c:v>
                </c:pt>
                <c:pt idx="51">
                  <c:v>7.53</c:v>
                </c:pt>
                <c:pt idx="52">
                  <c:v>7.51</c:v>
                </c:pt>
                <c:pt idx="53">
                  <c:v>7.29</c:v>
                </c:pt>
                <c:pt idx="54">
                  <c:v>6.819999999999999</c:v>
                </c:pt>
                <c:pt idx="55">
                  <c:v>7.43</c:v>
                </c:pt>
                <c:pt idx="56">
                  <c:v>6.619999999999999</c:v>
                </c:pt>
                <c:pt idx="57">
                  <c:v>6.56</c:v>
                </c:pt>
                <c:pt idx="58">
                  <c:v>6.73</c:v>
                </c:pt>
                <c:pt idx="59">
                  <c:v>5.769999999999999</c:v>
                </c:pt>
                <c:pt idx="60">
                  <c:v>6.769999999999999</c:v>
                </c:pt>
                <c:pt idx="61">
                  <c:v>6.0</c:v>
                </c:pt>
                <c:pt idx="62">
                  <c:v>6.14</c:v>
                </c:pt>
                <c:pt idx="63">
                  <c:v>6.13</c:v>
                </c:pt>
                <c:pt idx="64">
                  <c:v>6.53</c:v>
                </c:pt>
                <c:pt idx="65">
                  <c:v>6.47</c:v>
                </c:pt>
                <c:pt idx="66">
                  <c:v>6.49</c:v>
                </c:pt>
                <c:pt idx="67">
                  <c:v>6.42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6360056"/>
        <c:axId val="446362968"/>
      </c:lineChart>
      <c:dateAx>
        <c:axId val="4463600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446362968"/>
        <c:crosses val="autoZero"/>
        <c:auto val="1"/>
        <c:lblOffset val="100"/>
        <c:baseTimeUnit val="months"/>
      </c:dateAx>
      <c:valAx>
        <c:axId val="446362968"/>
        <c:scaling>
          <c:orientation val="minMax"/>
          <c:max val="8.25"/>
          <c:min val="2.75"/>
        </c:scaling>
        <c:delete val="0"/>
        <c:axPos val="l"/>
        <c:majorGridlines>
          <c:spPr>
            <a:ln>
              <a:solidFill>
                <a:schemeClr val="accent1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4463600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0.03333</cdr:x>
      <cdr:y>0.01572</cdr:y>
    </cdr:from>
    <cdr:to>
      <cdr:x>0.23111</cdr:x>
      <cdr:y>0.16667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2861" y="47316"/>
          <a:ext cx="847738" cy="454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/>
            <a:t>2005=100</a:t>
          </a:r>
        </a:p>
        <a:p xmlns:a="http://schemas.openxmlformats.org/drawingml/2006/main">
          <a:r>
            <a:rPr lang="en-US" sz="1100"/>
            <a:t>SA</a:t>
          </a:r>
        </a:p>
      </cdr:txBody>
    </cdr:sp>
  </cdr:relSizeAnchor>
  <cdr:relSizeAnchor xmlns:cdr="http://schemas.openxmlformats.org/drawingml/2006/chartDrawing">
    <cdr:from>
      <cdr:x>0.05263</cdr:x>
      <cdr:y>0.90252</cdr:y>
    </cdr:from>
    <cdr:to>
      <cdr:x>0.65887</cdr:x>
      <cdr:y>0.97799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7175" y="2733675"/>
          <a:ext cx="2962275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900"/>
            <a:t>Source:</a:t>
          </a:r>
          <a:r>
            <a:rPr lang="en-US" sz="900" baseline="0"/>
            <a:t> Eurostat; Standish</a:t>
          </a:r>
          <a:endParaRPr lang="en-US" sz="9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0.02888</cdr:x>
      <cdr:y>0.89698</cdr:y>
    </cdr:from>
    <cdr:to>
      <cdr:x>0.88469</cdr:x>
      <cdr:y>0.98006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5532" y="4297521"/>
          <a:ext cx="4312168" cy="398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900" dirty="0"/>
        </a:p>
      </cdr:txBody>
    </cdr:sp>
  </cdr:relSizeAnchor>
  <cdr:relSizeAnchor xmlns:cdr="http://schemas.openxmlformats.org/drawingml/2006/chartDrawing">
    <cdr:from>
      <cdr:x>0.08129</cdr:x>
      <cdr:y>0.00598</cdr:y>
    </cdr:from>
    <cdr:to>
      <cdr:x>0.9811</cdr:x>
      <cdr:y>0.08367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9575" y="28651"/>
          <a:ext cx="4533900" cy="372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/>
            <a:t>Nominal unit</a:t>
          </a:r>
          <a:r>
            <a:rPr lang="en-US" sz="1400" baseline="0"/>
            <a:t> Labor Costs (labour costs per unit of output)</a:t>
          </a:r>
          <a:endParaRPr lang="en-US" sz="1400"/>
        </a:p>
      </cdr:txBody>
    </cdr:sp>
  </cdr:relSizeAnchor>
  <cdr:relSizeAnchor xmlns:cdr="http://schemas.openxmlformats.org/drawingml/2006/chartDrawing">
    <cdr:from>
      <cdr:x>0.00771</cdr:x>
      <cdr:y>0.01992</cdr:y>
    </cdr:from>
    <cdr:to>
      <cdr:x>0.18638</cdr:x>
      <cdr:y>0.07171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7149" y="95250"/>
          <a:ext cx="132397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8F90A-06D3-9548-A1F9-B2DE06CCAD72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63880-4414-3342-8DBC-E51495DF54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83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0D195-C633-6241-A4B7-C201AA23FB46}" type="datetimeFigureOut">
              <a:rPr lang="en-US" smtClean="0"/>
              <a:pPr/>
              <a:t>10/15/13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3D140-C8D6-DB4B-9B55-2C72316882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77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Greece and Spain stabilizing; there may be a </a:t>
            </a:r>
            <a:r>
              <a:rPr lang="en-US" smtClean="0"/>
              <a:t>series break for Italy in mid-2010.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D140-C8D6-DB4B-9B55-2C723168829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Greece and Spain stabilizing; there may be a </a:t>
            </a:r>
            <a:r>
              <a:rPr lang="en-US" smtClean="0"/>
              <a:t>series break for Italy in mid-2010.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D140-C8D6-DB4B-9B55-2C723168829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Greece and Spain stabilizing; there may be a </a:t>
            </a:r>
            <a:r>
              <a:rPr lang="en-US" smtClean="0"/>
              <a:t>series break for Italy in mid-2010.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D140-C8D6-DB4B-9B55-2C723168829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Greece and Spain stabilizing; there may be a </a:t>
            </a:r>
            <a:r>
              <a:rPr lang="en-US" smtClean="0"/>
              <a:t>series break for Italy in mid-2010.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D140-C8D6-DB4B-9B55-2C723168829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Greece and Spain stabilizing; there may be a </a:t>
            </a:r>
            <a:r>
              <a:rPr lang="en-US" smtClean="0"/>
              <a:t>series break for Italy in mid-2010.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D140-C8D6-DB4B-9B55-2C723168829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Greece and Spain stabilizing; there may be a </a:t>
            </a:r>
            <a:r>
              <a:rPr lang="en-US" smtClean="0"/>
              <a:t>series break for Italy in mid-2010.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D140-C8D6-DB4B-9B55-2C723168829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Greece and Spain stabilizing; there may be a </a:t>
            </a:r>
            <a:r>
              <a:rPr lang="en-US" smtClean="0"/>
              <a:t>series break for Italy in mid-2010.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D140-C8D6-DB4B-9B55-2C723168829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Greece and Spain stabilizing; there may be a </a:t>
            </a:r>
            <a:r>
              <a:rPr lang="en-US" smtClean="0"/>
              <a:t>series break for Italy in mid-2010.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D140-C8D6-DB4B-9B55-2C723168829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Greece and Spain stabilizing; there may be a </a:t>
            </a:r>
            <a:r>
              <a:rPr lang="en-US" smtClean="0"/>
              <a:t>series break for Italy in mid-2010.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D140-C8D6-DB4B-9B55-2C723168829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Greece and Spain stabilizing; there may be a </a:t>
            </a:r>
            <a:r>
              <a:rPr lang="en-US" smtClean="0"/>
              <a:t>series break for Italy in mid-2010.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D140-C8D6-DB4B-9B55-2C723168829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Greece and Spain stabilizing; there may be a </a:t>
            </a:r>
            <a:r>
              <a:rPr lang="en-US" smtClean="0"/>
              <a:t>series break for Italy in mid-2010.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D140-C8D6-DB4B-9B55-2C723168829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Greece and Spain stabilizing; there may be a </a:t>
            </a:r>
            <a:r>
              <a:rPr lang="en-US" smtClean="0"/>
              <a:t>series break for Italy in mid-2010.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3D140-C8D6-DB4B-9B55-2C723168829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microsoft.com/office/2007/relationships/hdphoto" Target="../media/hdphoto2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04740"/>
            <a:ext cx="9152524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29" y="6485319"/>
            <a:ext cx="6784380" cy="236156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txBody>
          <a:bodyPr vert="horz" lIns="91440" tIns="45720" rIns="91440" bIns="45720" rtlCol="0" anchor="ctr"/>
          <a:lstStyle>
            <a:lvl1pPr algn="l">
              <a:lnSpc>
                <a:spcPct val="50000"/>
              </a:lnSpc>
              <a:defRPr sz="900" b="0" i="0" cap="none" spc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/>
                <a:latin typeface="HelveticaNeueLT Pro 57 Cn"/>
                <a:cs typeface="HelveticaNeueLT Pro 57 Cn"/>
              </a:defRPr>
            </a:lvl1pPr>
          </a:lstStyle>
          <a:p>
            <a:r>
              <a:rPr lang="en-US" dirty="0" err="1" smtClean="0"/>
              <a:t>maverickintelligence.com</a:t>
            </a:r>
            <a:r>
              <a:rPr lang="en-US" dirty="0" smtClean="0"/>
              <a:t>| </a:t>
            </a:r>
            <a:r>
              <a:rPr lang="en-US" dirty="0" err="1" smtClean="0"/>
              <a:t>info@maverickintelligence.com</a:t>
            </a:r>
            <a:r>
              <a:rPr lang="en-US" dirty="0" smtClean="0"/>
              <a:t>|  Tel: +44 (0) 783 352 81 93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404740"/>
            <a:ext cx="9152524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noFill/>
            </a:endParaRPr>
          </a:p>
        </p:txBody>
      </p:sp>
      <p:pic>
        <p:nvPicPr>
          <p:cNvPr id="11" name="Picture 6" descr="C:\Documents and Settings\bmorris\Local Settings\Temporary Internet Files\Content.IE5\8NY2M8RY\MP900443263[1].jpg"/>
          <p:cNvPicPr>
            <a:picLocks noChangeAspect="1" noChangeArrowheads="1"/>
          </p:cNvPicPr>
          <p:nvPr userDrawn="1"/>
        </p:nvPicPr>
        <p:blipFill rotWithShape="1">
          <a:blip r:embed="rId2">
            <a:lum contrast="40000"/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t="10712"/>
          <a:stretch/>
        </p:blipFill>
        <p:spPr bwMode="auto">
          <a:xfrm>
            <a:off x="14110" y="717130"/>
            <a:ext cx="9144000" cy="568761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-10383"/>
            <a:ext cx="9158111" cy="72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2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8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87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87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87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404740"/>
            <a:ext cx="9152524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rgbClr val="00009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29" y="6485319"/>
            <a:ext cx="6784380" cy="236156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txBody>
          <a:bodyPr vert="horz" lIns="91440" tIns="45720" rIns="91440" bIns="45720" rtlCol="0" anchor="ctr"/>
          <a:lstStyle>
            <a:lvl1pPr algn="l">
              <a:lnSpc>
                <a:spcPct val="50000"/>
              </a:lnSpc>
              <a:defRPr sz="900" b="0" i="0" cap="none" spc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/>
                <a:latin typeface="HelveticaNeueLT Pro 57 Cn"/>
                <a:cs typeface="HelveticaNeueLT Pro 57 Cn"/>
              </a:defRPr>
            </a:lvl1pPr>
          </a:lstStyle>
          <a:p>
            <a:r>
              <a:rPr lang="en-US" dirty="0" err="1" smtClean="0"/>
              <a:t>maverickintelligence.com</a:t>
            </a:r>
            <a:r>
              <a:rPr lang="en-US" dirty="0" smtClean="0"/>
              <a:t>| </a:t>
            </a:r>
            <a:r>
              <a:rPr lang="en-US" dirty="0" err="1" smtClean="0"/>
              <a:t>info@maverickintelligence.com</a:t>
            </a:r>
            <a:r>
              <a:rPr lang="en-US" dirty="0" smtClean="0"/>
              <a:t>|  Tel: +44 (0) 783 352 81 93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0383"/>
            <a:ext cx="9158111" cy="727513"/>
          </a:xfrm>
          <a:prstGeom prst="rect">
            <a:avLst/>
          </a:prstGeom>
        </p:spPr>
      </p:pic>
      <p:pic>
        <p:nvPicPr>
          <p:cNvPr id="10" name="Picture 6" descr="C:\Documents and Settings\bmorris\Local Settings\Temporary Internet Files\Content.IE5\8NY2M8RY\MP900443263[1].jpg"/>
          <p:cNvPicPr>
            <a:picLocks noChangeAspect="1" noChangeArrowheads="1"/>
          </p:cNvPicPr>
          <p:nvPr userDrawn="1"/>
        </p:nvPicPr>
        <p:blipFill rotWithShape="1">
          <a:blip r:embed="rId3">
            <a:lum contrast="40000"/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t="10712"/>
          <a:stretch/>
        </p:blipFill>
        <p:spPr bwMode="auto">
          <a:xfrm>
            <a:off x="14110" y="717130"/>
            <a:ext cx="9144000" cy="568761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19420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9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87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870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87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8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G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alibri"/>
                <a:cs typeface="Calibri"/>
              </a:defRPr>
            </a:lvl1pPr>
            <a:lvl2pPr>
              <a:defRPr b="0" i="0">
                <a:latin typeface="Calibri"/>
                <a:cs typeface="Calibri"/>
              </a:defRPr>
            </a:lvl2pPr>
            <a:lvl3pPr>
              <a:defRPr b="0" i="0">
                <a:latin typeface="Calibri"/>
                <a:cs typeface="Calibri"/>
              </a:defRPr>
            </a:lvl3pPr>
            <a:lvl4pPr>
              <a:defRPr b="0" i="0">
                <a:latin typeface="Calibri"/>
                <a:cs typeface="Calibri"/>
              </a:defRPr>
            </a:lvl4pPr>
            <a:lvl5pPr>
              <a:defRPr b="0" i="0"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8764" y="6496290"/>
            <a:ext cx="1861444" cy="236156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900" b="1" cap="none" spc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fld id="{F24DBEAE-ADA6-B94F-82A6-53000096F7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540030" y="869069"/>
            <a:ext cx="860397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72" y="274638"/>
            <a:ext cx="8248027" cy="671138"/>
          </a:xfrm>
        </p:spPr>
        <p:txBody>
          <a:bodyPr/>
          <a:lstStyle>
            <a:lvl1pPr>
              <a:defRPr b="0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540030" y="869069"/>
            <a:ext cx="860397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29" y="6485319"/>
            <a:ext cx="6784380" cy="236156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txBody>
          <a:bodyPr vert="horz" lIns="91440" tIns="45720" rIns="91440" bIns="45720" rtlCol="0" anchor="ctr"/>
          <a:lstStyle>
            <a:lvl1pPr algn="l">
              <a:lnSpc>
                <a:spcPct val="50000"/>
              </a:lnSpc>
              <a:defRPr sz="900" b="0" i="0" cap="none" spc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/>
                <a:latin typeface="HelveticaNeueLT Pro 57 Cn"/>
                <a:cs typeface="HelveticaNeueLT Pro 57 Cn"/>
              </a:defRPr>
            </a:lvl1pPr>
          </a:lstStyle>
          <a:p>
            <a:r>
              <a:rPr lang="en-US" dirty="0" err="1" smtClean="0"/>
              <a:t>maverickintelligence.com</a:t>
            </a:r>
            <a:r>
              <a:rPr lang="en-US" dirty="0" smtClean="0"/>
              <a:t>| </a:t>
            </a:r>
            <a:r>
              <a:rPr lang="en-US" dirty="0" err="1" smtClean="0"/>
              <a:t>info@maverickintelligence.com</a:t>
            </a:r>
            <a:r>
              <a:rPr lang="en-US" dirty="0" smtClean="0"/>
              <a:t>|  Tel: +44 (0) 783 352 81 93</a:t>
            </a:r>
            <a:endParaRPr lang="en-US" dirty="0"/>
          </a:p>
        </p:txBody>
      </p:sp>
      <p:pic>
        <p:nvPicPr>
          <p:cNvPr id="1025" name="Picture 1" descr="Logo-01 13-9-93_crop_1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47" y="5976241"/>
            <a:ext cx="14478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 userDrawn="1"/>
        </p:nvSpPr>
        <p:spPr>
          <a:xfrm>
            <a:off x="0" y="6396134"/>
            <a:ext cx="9152524" cy="45719"/>
          </a:xfrm>
          <a:prstGeom prst="rect">
            <a:avLst/>
          </a:prstGeom>
          <a:solidFill>
            <a:srgbClr val="09054F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077170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87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8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alibri"/>
                <a:cs typeface="Calibri"/>
              </a:defRPr>
            </a:lvl1pPr>
            <a:lvl2pPr>
              <a:defRPr b="0" i="0">
                <a:latin typeface="Calibri"/>
                <a:cs typeface="Calibri"/>
              </a:defRPr>
            </a:lvl2pPr>
            <a:lvl3pPr>
              <a:defRPr b="0" i="0">
                <a:latin typeface="Calibri"/>
                <a:cs typeface="Calibri"/>
              </a:defRPr>
            </a:lvl3pPr>
            <a:lvl4pPr>
              <a:defRPr b="0" i="0">
                <a:latin typeface="Calibri"/>
                <a:cs typeface="Calibri"/>
              </a:defRPr>
            </a:lvl4pPr>
            <a:lvl5pPr>
              <a:defRPr b="0" i="0"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8764" y="6496290"/>
            <a:ext cx="1861444" cy="236156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900" b="1" cap="none" spc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fld id="{F24DBEAE-ADA6-B94F-82A6-53000096F7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540030" y="869069"/>
            <a:ext cx="860397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72" y="274638"/>
            <a:ext cx="8248027" cy="671138"/>
          </a:xfrm>
        </p:spPr>
        <p:txBody>
          <a:bodyPr/>
          <a:lstStyle>
            <a:lvl1pPr>
              <a:defRPr b="0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540030" y="869069"/>
            <a:ext cx="860397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29" y="6485319"/>
            <a:ext cx="6784380" cy="236156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txBody>
          <a:bodyPr vert="horz" lIns="91440" tIns="45720" rIns="91440" bIns="45720" rtlCol="0" anchor="ctr"/>
          <a:lstStyle>
            <a:lvl1pPr algn="l">
              <a:lnSpc>
                <a:spcPct val="50000"/>
              </a:lnSpc>
              <a:defRPr sz="900" b="0" i="0" cap="none" spc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/>
                <a:latin typeface="HelveticaNeueLT Pro 57 Cn"/>
                <a:cs typeface="HelveticaNeueLT Pro 57 Cn"/>
              </a:defRPr>
            </a:lvl1pPr>
          </a:lstStyle>
          <a:p>
            <a:r>
              <a:rPr lang="en-US" dirty="0" err="1" smtClean="0"/>
              <a:t>maverickintelligence.com</a:t>
            </a:r>
            <a:r>
              <a:rPr lang="en-US" dirty="0" smtClean="0"/>
              <a:t>| </a:t>
            </a:r>
            <a:r>
              <a:rPr lang="en-US" dirty="0" err="1" smtClean="0"/>
              <a:t>info@maverickintelligence.com</a:t>
            </a:r>
            <a:r>
              <a:rPr lang="en-US" dirty="0" smtClean="0"/>
              <a:t>|  Tel: +44 (0) 783 352 81 93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0" y="6396134"/>
            <a:ext cx="9152524" cy="45719"/>
          </a:xfrm>
          <a:prstGeom prst="rect">
            <a:avLst/>
          </a:prstGeom>
          <a:solidFill>
            <a:srgbClr val="09054F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noFill/>
            </a:endParaRPr>
          </a:p>
        </p:txBody>
      </p:sp>
      <p:pic>
        <p:nvPicPr>
          <p:cNvPr id="23" name="Picture 1" descr="Logo-01 13-9-93_crop_1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47" y="5976241"/>
            <a:ext cx="14478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38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9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alibri"/>
                <a:cs typeface="Calibri"/>
              </a:defRPr>
            </a:lvl1pPr>
            <a:lvl2pPr>
              <a:defRPr b="0" i="0">
                <a:latin typeface="Calibri"/>
                <a:cs typeface="Calibri"/>
              </a:defRPr>
            </a:lvl2pPr>
            <a:lvl3pPr>
              <a:defRPr b="0" i="0">
                <a:latin typeface="Calibri"/>
                <a:cs typeface="Calibri"/>
              </a:defRPr>
            </a:lvl3pPr>
            <a:lvl4pPr>
              <a:defRPr b="0" i="0">
                <a:latin typeface="Calibri"/>
                <a:cs typeface="Calibri"/>
              </a:defRPr>
            </a:lvl4pPr>
            <a:lvl5pPr>
              <a:defRPr b="0" i="0"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8764" y="6496290"/>
            <a:ext cx="1861444" cy="236156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900" b="1" cap="none" spc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fld id="{F24DBEAE-ADA6-B94F-82A6-53000096F7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540030" y="869069"/>
            <a:ext cx="860397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72" y="274638"/>
            <a:ext cx="8248027" cy="671138"/>
          </a:xfrm>
        </p:spPr>
        <p:txBody>
          <a:bodyPr/>
          <a:lstStyle>
            <a:lvl1pPr>
              <a:defRPr b="0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540030" y="869069"/>
            <a:ext cx="860397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29" y="6485319"/>
            <a:ext cx="6784380" cy="236156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txBody>
          <a:bodyPr vert="horz" lIns="91440" tIns="45720" rIns="91440" bIns="45720" rtlCol="0" anchor="ctr"/>
          <a:lstStyle>
            <a:lvl1pPr algn="l">
              <a:lnSpc>
                <a:spcPct val="50000"/>
              </a:lnSpc>
              <a:defRPr sz="900" b="0" i="0" cap="none" spc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/>
                <a:latin typeface="HelveticaNeueLT Pro 57 Cn"/>
                <a:cs typeface="HelveticaNeueLT Pro 57 Cn"/>
              </a:defRPr>
            </a:lvl1pPr>
          </a:lstStyle>
          <a:p>
            <a:r>
              <a:rPr lang="en-US" dirty="0" err="1" smtClean="0"/>
              <a:t>maverickintelligence.com</a:t>
            </a:r>
            <a:r>
              <a:rPr lang="en-US" dirty="0" smtClean="0"/>
              <a:t>| </a:t>
            </a:r>
            <a:r>
              <a:rPr lang="en-US" dirty="0" err="1" smtClean="0"/>
              <a:t>info@maverickintelligence.com</a:t>
            </a:r>
            <a:r>
              <a:rPr lang="en-US" dirty="0" smtClean="0"/>
              <a:t>|  Tel: +44 (0) 783 352 81 93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396134"/>
            <a:ext cx="9152524" cy="45719"/>
          </a:xfrm>
          <a:prstGeom prst="rect">
            <a:avLst/>
          </a:prstGeom>
          <a:solidFill>
            <a:srgbClr val="09054F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noFill/>
            </a:endParaRPr>
          </a:p>
        </p:txBody>
      </p:sp>
      <p:pic>
        <p:nvPicPr>
          <p:cNvPr id="19" name="Picture 1" descr="Logo-01 13-9-93_crop_1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47" y="5976241"/>
            <a:ext cx="14478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36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alibri"/>
                <a:cs typeface="Calibri"/>
              </a:defRPr>
            </a:lvl1pPr>
            <a:lvl2pPr>
              <a:defRPr b="0" i="0">
                <a:latin typeface="Calibri"/>
                <a:cs typeface="Calibri"/>
              </a:defRPr>
            </a:lvl2pPr>
            <a:lvl3pPr>
              <a:defRPr b="0" i="0">
                <a:latin typeface="Calibri"/>
                <a:cs typeface="Calibri"/>
              </a:defRPr>
            </a:lvl3pPr>
            <a:lvl4pPr>
              <a:defRPr b="0" i="0">
                <a:latin typeface="Calibri"/>
                <a:cs typeface="Calibri"/>
              </a:defRPr>
            </a:lvl4pPr>
            <a:lvl5pPr>
              <a:defRPr b="0" i="0"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8764" y="6496290"/>
            <a:ext cx="1861444" cy="236156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900" b="1" cap="none" spc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fld id="{F24DBEAE-ADA6-B94F-82A6-53000096F7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540030" y="869069"/>
            <a:ext cx="860397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72" y="274638"/>
            <a:ext cx="8248027" cy="671138"/>
          </a:xfrm>
        </p:spPr>
        <p:txBody>
          <a:bodyPr/>
          <a:lstStyle>
            <a:lvl1pPr>
              <a:defRPr b="0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540030" y="869069"/>
            <a:ext cx="860397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29" y="6485319"/>
            <a:ext cx="6784380" cy="236156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txBody>
          <a:bodyPr vert="horz" lIns="91440" tIns="45720" rIns="91440" bIns="45720" rtlCol="0" anchor="ctr"/>
          <a:lstStyle>
            <a:lvl1pPr algn="l">
              <a:lnSpc>
                <a:spcPct val="50000"/>
              </a:lnSpc>
              <a:defRPr sz="900" b="0" i="0" cap="none" spc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/>
                <a:latin typeface="HelveticaNeueLT Pro 57 Cn"/>
                <a:cs typeface="HelveticaNeueLT Pro 57 Cn"/>
              </a:defRPr>
            </a:lvl1pPr>
          </a:lstStyle>
          <a:p>
            <a:r>
              <a:rPr lang="en-US" dirty="0" err="1" smtClean="0"/>
              <a:t>maverickintelligence.com</a:t>
            </a:r>
            <a:r>
              <a:rPr lang="en-US" dirty="0" smtClean="0"/>
              <a:t>| </a:t>
            </a:r>
            <a:r>
              <a:rPr lang="en-US" dirty="0" err="1" smtClean="0"/>
              <a:t>info@maverickintelligence.com</a:t>
            </a:r>
            <a:r>
              <a:rPr lang="en-US" dirty="0" smtClean="0"/>
              <a:t>|  Tel: +44 (0) 783 352 81 93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396134"/>
            <a:ext cx="9152524" cy="45719"/>
          </a:xfrm>
          <a:prstGeom prst="rect">
            <a:avLst/>
          </a:prstGeom>
          <a:solidFill>
            <a:srgbClr val="09054F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noFill/>
            </a:endParaRPr>
          </a:p>
        </p:txBody>
      </p:sp>
      <p:pic>
        <p:nvPicPr>
          <p:cNvPr id="19" name="Picture 1" descr="Logo-01 13-9-93_crop_1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47" y="5976241"/>
            <a:ext cx="14478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366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Calibri"/>
                <a:cs typeface="Calibri"/>
              </a:defRPr>
            </a:lvl1pPr>
            <a:lvl2pPr>
              <a:defRPr b="0" i="0">
                <a:latin typeface="Calibri"/>
                <a:cs typeface="Calibri"/>
              </a:defRPr>
            </a:lvl2pPr>
            <a:lvl3pPr>
              <a:defRPr b="0" i="0">
                <a:latin typeface="Calibri"/>
                <a:cs typeface="Calibri"/>
              </a:defRPr>
            </a:lvl3pPr>
            <a:lvl4pPr>
              <a:defRPr b="0" i="0">
                <a:latin typeface="Calibri"/>
                <a:cs typeface="Calibri"/>
              </a:defRPr>
            </a:lvl4pPr>
            <a:lvl5pPr>
              <a:defRPr b="0" i="0"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8764" y="6496290"/>
            <a:ext cx="1861444" cy="236156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 lIns="91440" tIns="45720" rIns="91440" bIns="45720" rtlCol="0" anchor="ctr"/>
          <a:lstStyle>
            <a:lvl1pPr algn="r">
              <a:defRPr sz="900" b="1" cap="none" spc="0">
                <a:ln w="18415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fld id="{F24DBEAE-ADA6-B94F-82A6-53000096F75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540030" y="869069"/>
            <a:ext cx="860397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72" y="274638"/>
            <a:ext cx="8248027" cy="671138"/>
          </a:xfrm>
        </p:spPr>
        <p:txBody>
          <a:bodyPr/>
          <a:lstStyle>
            <a:lvl1pPr>
              <a:defRPr b="0" i="0"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540030" y="869069"/>
            <a:ext cx="860397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29" y="6485319"/>
            <a:ext cx="6784380" cy="236156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txBody>
          <a:bodyPr vert="horz" lIns="91440" tIns="45720" rIns="91440" bIns="45720" rtlCol="0" anchor="ctr"/>
          <a:lstStyle>
            <a:lvl1pPr algn="l">
              <a:lnSpc>
                <a:spcPct val="50000"/>
              </a:lnSpc>
              <a:defRPr sz="900" b="0" i="0" cap="none" spc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/>
                <a:latin typeface="HelveticaNeueLT Pro 57 Cn"/>
                <a:cs typeface="HelveticaNeueLT Pro 57 Cn"/>
              </a:defRPr>
            </a:lvl1pPr>
          </a:lstStyle>
          <a:p>
            <a:r>
              <a:rPr lang="en-US" dirty="0" err="1" smtClean="0"/>
              <a:t>maverickintelligence.com</a:t>
            </a:r>
            <a:r>
              <a:rPr lang="en-US" dirty="0" smtClean="0"/>
              <a:t>| </a:t>
            </a:r>
            <a:r>
              <a:rPr lang="en-US" dirty="0" err="1" smtClean="0"/>
              <a:t>info@maverickintelligence.com</a:t>
            </a:r>
            <a:r>
              <a:rPr lang="en-US" dirty="0" smtClean="0"/>
              <a:t>|  Tel: +44 (0) 783 352 81 93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6396134"/>
            <a:ext cx="9152524" cy="45719"/>
          </a:xfrm>
          <a:prstGeom prst="rect">
            <a:avLst/>
          </a:prstGeom>
          <a:solidFill>
            <a:srgbClr val="09054F"/>
          </a:solidFill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noFill/>
            </a:endParaRPr>
          </a:p>
        </p:txBody>
      </p:sp>
      <p:pic>
        <p:nvPicPr>
          <p:cNvPr id="19" name="Picture 1" descr="Logo-01 13-9-93_crop_1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847" y="5976241"/>
            <a:ext cx="14478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36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8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8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773" y="274638"/>
            <a:ext cx="8128388" cy="671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768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86C4E-9E38-504C-9A06-F41A25DCA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0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49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80425" y="5826849"/>
            <a:ext cx="2648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i="0" dirty="0" smtClean="0">
                <a:solidFill>
                  <a:schemeClr val="bg1"/>
                </a:solidFill>
                <a:cs typeface="HelveticaNeueLT Pro 77 BdCn"/>
              </a:rPr>
              <a:t>Roubini Global Economics</a:t>
            </a:r>
            <a:endParaRPr lang="en-US" b="1" i="0" dirty="0">
              <a:solidFill>
                <a:schemeClr val="bg1"/>
              </a:solidFill>
              <a:cs typeface="HelveticaNeueLT Pro 77 BdC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0425" y="5826849"/>
            <a:ext cx="2648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i="0" dirty="0" smtClean="0">
                <a:solidFill>
                  <a:schemeClr val="bg1"/>
                </a:solidFill>
                <a:cs typeface="HelveticaNeueLT Pro 77 BdCn"/>
              </a:rPr>
              <a:t>Roubini Global Economics</a:t>
            </a:r>
            <a:endParaRPr lang="en-US" b="1" i="0" dirty="0">
              <a:solidFill>
                <a:schemeClr val="bg1"/>
              </a:solidFill>
              <a:cs typeface="HelveticaNeueLT Pro 77 BdCn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29" y="6485319"/>
            <a:ext cx="6784380" cy="236156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txBody>
          <a:bodyPr vert="horz" lIns="91440" tIns="45720" rIns="91440" bIns="45720" rtlCol="0" anchor="ctr"/>
          <a:lstStyle>
            <a:lvl1pPr algn="l">
              <a:lnSpc>
                <a:spcPct val="50000"/>
              </a:lnSpc>
              <a:defRPr sz="900" b="0" i="0" cap="none" spc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/>
                <a:latin typeface="HelveticaNeueLT Pro 57 Cn"/>
                <a:cs typeface="HelveticaNeueLT Pro 57 Cn"/>
              </a:defRPr>
            </a:lvl1pPr>
          </a:lstStyle>
          <a:p>
            <a:r>
              <a:rPr lang="en-US" dirty="0" err="1" smtClean="0"/>
              <a:t>maverickintelligence.com</a:t>
            </a:r>
            <a:r>
              <a:rPr lang="en-US" dirty="0" smtClean="0"/>
              <a:t>| </a:t>
            </a:r>
            <a:r>
              <a:rPr lang="en-US" dirty="0" err="1" smtClean="0"/>
              <a:t>info@maverickintelligence.com</a:t>
            </a:r>
            <a:r>
              <a:rPr lang="en-US" dirty="0" smtClean="0"/>
              <a:t>|  Tel: +44 (0) 783 352 81 93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6770" y="2428161"/>
            <a:ext cx="8715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9054F"/>
                </a:solidFill>
              </a:rPr>
              <a:t>The Euro Crisis Minefield: Mapping the Way Out</a:t>
            </a:r>
          </a:p>
          <a:p>
            <a:endParaRPr lang="en-US" dirty="0">
              <a:solidFill>
                <a:srgbClr val="09054F"/>
              </a:solidFill>
            </a:endParaRPr>
          </a:p>
          <a:p>
            <a:r>
              <a:rPr lang="en-US" sz="2400" dirty="0" smtClean="0">
                <a:solidFill>
                  <a:srgbClr val="09054F"/>
                </a:solidFill>
              </a:rPr>
              <a:t>October 14th, 2013</a:t>
            </a:r>
          </a:p>
          <a:p>
            <a:endParaRPr lang="en-US" dirty="0">
              <a:solidFill>
                <a:srgbClr val="09054F"/>
              </a:solidFill>
            </a:endParaRPr>
          </a:p>
          <a:p>
            <a:r>
              <a:rPr lang="en-US" sz="2400" dirty="0" smtClean="0">
                <a:solidFill>
                  <a:srgbClr val="09054F"/>
                </a:solidFill>
              </a:rPr>
              <a:t>Megan Greene, Chief Economist</a:t>
            </a:r>
          </a:p>
          <a:p>
            <a:r>
              <a:rPr lang="en-US" sz="2400" dirty="0" smtClean="0">
                <a:solidFill>
                  <a:srgbClr val="09054F"/>
                </a:solidFill>
              </a:rPr>
              <a:t>Maverick Intelligence</a:t>
            </a:r>
            <a:endParaRPr lang="en-US" sz="2400" dirty="0">
              <a:solidFill>
                <a:srgbClr val="0905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90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4DBEAE-ADA6-B94F-82A6-53000096F75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</a:t>
            </a:r>
            <a:r>
              <a:rPr lang="en-US" sz="3600" dirty="0" smtClean="0"/>
              <a:t>ebt flow problem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5" y="1023937"/>
            <a:ext cx="5772150" cy="4810125"/>
          </a:xfrm>
          <a:prstGeom prst="rect">
            <a:avLst/>
          </a:prstGeom>
        </p:spPr>
      </p:pic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29" y="6485319"/>
            <a:ext cx="6784380" cy="236156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txBody>
          <a:bodyPr vert="horz" lIns="91440" tIns="45720" rIns="91440" bIns="45720" rtlCol="0" anchor="ctr"/>
          <a:lstStyle>
            <a:lvl1pPr algn="l">
              <a:lnSpc>
                <a:spcPct val="50000"/>
              </a:lnSpc>
              <a:defRPr sz="900" b="0" i="0" cap="none" spc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/>
                <a:latin typeface="HelveticaNeueLT Pro 57 Cn"/>
                <a:cs typeface="HelveticaNeueLT Pro 57 Cn"/>
              </a:defRPr>
            </a:lvl1pPr>
          </a:lstStyle>
          <a:p>
            <a:r>
              <a:rPr lang="en-US" dirty="0" err="1" smtClean="0"/>
              <a:t>maverickintelligence.com</a:t>
            </a:r>
            <a:r>
              <a:rPr lang="en-US" dirty="0" smtClean="0"/>
              <a:t>| </a:t>
            </a:r>
            <a:r>
              <a:rPr lang="en-US" dirty="0" err="1" smtClean="0"/>
              <a:t>info@maverickintelligence.com</a:t>
            </a:r>
            <a:r>
              <a:rPr lang="en-US" dirty="0" smtClean="0"/>
              <a:t>|  Tel: +44 (0) 783 352 81 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0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4DBEAE-ADA6-B94F-82A6-53000096F75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Debt flow problem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63"/>
          <a:stretch/>
        </p:blipFill>
        <p:spPr>
          <a:xfrm>
            <a:off x="1608231" y="985837"/>
            <a:ext cx="6076950" cy="45802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7009" y="5415150"/>
            <a:ext cx="37497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Thomson Reuters </a:t>
            </a:r>
            <a:r>
              <a:rPr lang="en-US" sz="1100" dirty="0" err="1" smtClean="0"/>
              <a:t>Datastream</a:t>
            </a:r>
            <a:r>
              <a:rPr lang="en-US" sz="1100" dirty="0" smtClean="0"/>
              <a:t>, European Commission.</a:t>
            </a:r>
            <a:endParaRPr lang="en-US" sz="11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29" y="6485319"/>
            <a:ext cx="6784380" cy="236156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txBody>
          <a:bodyPr vert="horz" lIns="91440" tIns="45720" rIns="91440" bIns="45720" rtlCol="0" anchor="ctr"/>
          <a:lstStyle>
            <a:lvl1pPr algn="l">
              <a:lnSpc>
                <a:spcPct val="50000"/>
              </a:lnSpc>
              <a:defRPr sz="900" b="0" i="0" cap="none" spc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/>
                <a:latin typeface="HelveticaNeueLT Pro 57 Cn"/>
                <a:cs typeface="HelveticaNeueLT Pro 57 Cn"/>
              </a:defRPr>
            </a:lvl1pPr>
          </a:lstStyle>
          <a:p>
            <a:r>
              <a:rPr lang="en-US" dirty="0" err="1" smtClean="0"/>
              <a:t>maverickintelligence.com</a:t>
            </a:r>
            <a:r>
              <a:rPr lang="en-US" dirty="0" smtClean="0"/>
              <a:t>| </a:t>
            </a:r>
            <a:r>
              <a:rPr lang="en-US" dirty="0" err="1" smtClean="0"/>
              <a:t>info@maverickintelligence.com</a:t>
            </a:r>
            <a:r>
              <a:rPr lang="en-US" dirty="0" smtClean="0"/>
              <a:t>|  Tel: +44 (0) 783 352 81 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81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4DBEAE-ADA6-B94F-82A6-53000096F75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Conditions for companies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695450" y="945776"/>
            <a:ext cx="504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SME Borrowing Costs (rates on loans under EUR1m)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24305" y="5936707"/>
            <a:ext cx="968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ECB.</a:t>
            </a:r>
            <a:endParaRPr lang="en-US" sz="1200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378621"/>
              </p:ext>
            </p:extLst>
          </p:nvPr>
        </p:nvGraphicFramePr>
        <p:xfrm>
          <a:off x="1270000" y="1108075"/>
          <a:ext cx="6604000" cy="464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29" y="6485319"/>
            <a:ext cx="6784380" cy="236156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txBody>
          <a:bodyPr vert="horz" lIns="91440" tIns="45720" rIns="91440" bIns="45720" rtlCol="0" anchor="ctr"/>
          <a:lstStyle>
            <a:lvl1pPr algn="l">
              <a:lnSpc>
                <a:spcPct val="50000"/>
              </a:lnSpc>
              <a:defRPr sz="900" b="0" i="0" cap="none" spc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/>
                <a:latin typeface="HelveticaNeueLT Pro 57 Cn"/>
                <a:cs typeface="HelveticaNeueLT Pro 57 Cn"/>
              </a:defRPr>
            </a:lvl1pPr>
          </a:lstStyle>
          <a:p>
            <a:r>
              <a:rPr lang="en-US" dirty="0" err="1" smtClean="0"/>
              <a:t>maverickintelligence.com</a:t>
            </a:r>
            <a:r>
              <a:rPr lang="en-US" dirty="0" smtClean="0"/>
              <a:t>| </a:t>
            </a:r>
            <a:r>
              <a:rPr lang="en-US" dirty="0" err="1" smtClean="0"/>
              <a:t>info@maverickintelligence.com</a:t>
            </a:r>
            <a:r>
              <a:rPr lang="en-US" dirty="0" smtClean="0"/>
              <a:t>|  Tel: +44 (0) 783 352 81 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7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4DBEAE-ADA6-B94F-82A6-53000096F75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Ireland and Portugal success stories?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10119" y="1066892"/>
            <a:ext cx="80766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Depends on how you define success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dirty="0" smtClean="0"/>
              <a:t>Exit bailout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Finance themselves entirely in the market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Sustainable debt and growth paths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74687" y="3212644"/>
            <a:ext cx="80121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solutions?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Banking union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Symmetric recovery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Debt work out</a:t>
            </a:r>
            <a:endParaRPr lang="en-US" sz="2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29" y="6485319"/>
            <a:ext cx="6784380" cy="236156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txBody>
          <a:bodyPr vert="horz" lIns="91440" tIns="45720" rIns="91440" bIns="45720" rtlCol="0" anchor="ctr"/>
          <a:lstStyle>
            <a:lvl1pPr algn="l">
              <a:lnSpc>
                <a:spcPct val="50000"/>
              </a:lnSpc>
              <a:defRPr sz="900" b="0" i="0" cap="none" spc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/>
                <a:latin typeface="HelveticaNeueLT Pro 57 Cn"/>
                <a:cs typeface="HelveticaNeueLT Pro 57 Cn"/>
              </a:defRPr>
            </a:lvl1pPr>
          </a:lstStyle>
          <a:p>
            <a:r>
              <a:rPr lang="en-US" dirty="0" err="1" smtClean="0"/>
              <a:t>maverickintelligence.com</a:t>
            </a:r>
            <a:r>
              <a:rPr lang="en-US" dirty="0" smtClean="0"/>
              <a:t>| </a:t>
            </a:r>
            <a:r>
              <a:rPr lang="en-US" dirty="0" err="1" smtClean="0"/>
              <a:t>info@maverickintelligence.com</a:t>
            </a:r>
            <a:r>
              <a:rPr lang="en-US" dirty="0" smtClean="0"/>
              <a:t>|  Tel: +44 (0) 783 352 81 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11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endParaRPr lang="en-GB" sz="2400" dirty="0">
              <a:latin typeface="+mn-lt"/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en-GB" sz="2400" dirty="0" smtClean="0">
                <a:latin typeface="+mn-lt"/>
                <a:cs typeface="+mn-cs"/>
              </a:rPr>
              <a:t>Megan Greene</a:t>
            </a:r>
          </a:p>
          <a:p>
            <a:pPr marL="0" indent="0" eaLnBrk="1" hangingPunct="1">
              <a:buNone/>
              <a:defRPr/>
            </a:pPr>
            <a:r>
              <a:rPr lang="en-GB" sz="2400" dirty="0" smtClean="0">
                <a:latin typeface="+mn-lt"/>
                <a:cs typeface="+mn-cs"/>
              </a:rPr>
              <a:t>Chief Economist</a:t>
            </a:r>
          </a:p>
          <a:p>
            <a:pPr marL="0" indent="0" eaLnBrk="1" hangingPunct="1">
              <a:buNone/>
              <a:defRPr/>
            </a:pPr>
            <a:r>
              <a:rPr lang="en-GB" sz="2400" dirty="0" smtClean="0">
                <a:latin typeface="+mn-lt"/>
                <a:cs typeface="+mn-cs"/>
              </a:rPr>
              <a:t>Maverick Intelligence</a:t>
            </a:r>
          </a:p>
          <a:p>
            <a:pPr marL="0" indent="0" eaLnBrk="1" hangingPunct="1">
              <a:buNone/>
              <a:defRPr/>
            </a:pPr>
            <a:endParaRPr lang="en-GB" sz="2400" dirty="0" smtClean="0">
              <a:latin typeface="+mn-lt"/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GB" sz="2400" dirty="0" smtClean="0">
              <a:latin typeface="+mn-lt"/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en-GB" sz="2400" dirty="0" smtClean="0">
                <a:latin typeface="+mn-lt"/>
                <a:cs typeface="+mn-cs"/>
              </a:rPr>
              <a:t>Email: megan@maverickintelligence.com</a:t>
            </a:r>
          </a:p>
          <a:p>
            <a:pPr marL="0" indent="0" eaLnBrk="1" hangingPunct="1">
              <a:buNone/>
              <a:defRPr/>
            </a:pPr>
            <a:r>
              <a:rPr lang="en-GB" sz="2400" dirty="0" smtClean="0">
                <a:latin typeface="+mn-lt"/>
                <a:cs typeface="+mn-cs"/>
              </a:rPr>
              <a:t>Twitter: @</a:t>
            </a:r>
            <a:r>
              <a:rPr lang="en-GB" sz="2400" dirty="0" err="1" smtClean="0">
                <a:latin typeface="+mn-lt"/>
                <a:cs typeface="+mn-cs"/>
              </a:rPr>
              <a:t>economistmeg</a:t>
            </a:r>
            <a:endParaRPr lang="en-GB" sz="2400" dirty="0" smtClean="0">
              <a:latin typeface="+mn-lt"/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GB" sz="2400" dirty="0">
              <a:latin typeface="+mn-lt"/>
              <a:cs typeface="+mn-cs"/>
            </a:endParaRPr>
          </a:p>
          <a:p>
            <a:pPr marL="0" indent="0" eaLnBrk="1" hangingPunct="1">
              <a:buNone/>
              <a:defRPr/>
            </a:pPr>
            <a:endParaRPr lang="en-GB" sz="2400" dirty="0">
              <a:latin typeface="+mn-lt"/>
              <a:cs typeface="+mn-cs"/>
            </a:endParaRPr>
          </a:p>
        </p:txBody>
      </p:sp>
      <p:sp>
        <p:nvSpPr>
          <p:cNvPr id="225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>
                <a:latin typeface="Arial" charset="0"/>
              </a:rPr>
              <a:t>Contact details</a:t>
            </a:r>
            <a:endParaRPr lang="en-GB" sz="36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4DBEAE-ADA6-B94F-82A6-53000096F75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29" y="6485319"/>
            <a:ext cx="6784380" cy="236156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txBody>
          <a:bodyPr vert="horz" lIns="91440" tIns="45720" rIns="91440" bIns="45720" rtlCol="0" anchor="ctr"/>
          <a:lstStyle>
            <a:lvl1pPr algn="l">
              <a:lnSpc>
                <a:spcPct val="50000"/>
              </a:lnSpc>
              <a:defRPr sz="900" b="0" i="0" cap="none" spc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/>
                <a:latin typeface="HelveticaNeueLT Pro 57 Cn"/>
                <a:cs typeface="HelveticaNeueLT Pro 57 Cn"/>
              </a:defRPr>
            </a:lvl1pPr>
          </a:lstStyle>
          <a:p>
            <a:r>
              <a:rPr lang="en-US" dirty="0" err="1" smtClean="0"/>
              <a:t>maverickintelligence.com</a:t>
            </a:r>
            <a:r>
              <a:rPr lang="en-US" dirty="0" smtClean="0"/>
              <a:t>| </a:t>
            </a:r>
            <a:r>
              <a:rPr lang="en-US" dirty="0" err="1" smtClean="0"/>
              <a:t>info@maverickintelligence.com</a:t>
            </a:r>
            <a:r>
              <a:rPr lang="en-US" dirty="0" smtClean="0"/>
              <a:t>|  Tel: +44 (0) 783 352 81 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86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57300" lvl="2" indent="-457200">
              <a:lnSpc>
                <a:spcPct val="120000"/>
              </a:lnSpc>
              <a:buClr>
                <a:schemeClr val="accent1">
                  <a:lumMod val="50000"/>
                </a:schemeClr>
              </a:buClr>
              <a:buSzPct val="80000"/>
              <a:defRPr/>
            </a:pPr>
            <a:r>
              <a:rPr lang="en-US" sz="3200" dirty="0" smtClean="0"/>
              <a:t>Macro Europe Outlook: </a:t>
            </a:r>
            <a:r>
              <a:rPr lang="en-US" sz="3200" dirty="0"/>
              <a:t>C</a:t>
            </a:r>
            <a:r>
              <a:rPr lang="en-US" sz="3200" dirty="0" smtClean="0"/>
              <a:t>risis Over?</a:t>
            </a:r>
          </a:p>
          <a:p>
            <a:pPr marL="1257300" lvl="2" indent="-457200">
              <a:lnSpc>
                <a:spcPct val="120000"/>
              </a:lnSpc>
              <a:buClr>
                <a:schemeClr val="accent1">
                  <a:lumMod val="50000"/>
                </a:schemeClr>
              </a:buClr>
              <a:buSzPct val="80000"/>
              <a:defRPr/>
            </a:pPr>
            <a:r>
              <a:rPr lang="en-US" sz="3200" dirty="0" smtClean="0"/>
              <a:t>Next Steps and Risks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4DBEAE-ADA6-B94F-82A6-53000096F75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29" y="6485319"/>
            <a:ext cx="6784380" cy="236156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txBody>
          <a:bodyPr vert="horz" lIns="91440" tIns="45720" rIns="91440" bIns="45720" rtlCol="0" anchor="ctr"/>
          <a:lstStyle>
            <a:lvl1pPr algn="l">
              <a:lnSpc>
                <a:spcPct val="50000"/>
              </a:lnSpc>
              <a:defRPr sz="900" b="0" i="0" cap="none" spc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/>
                <a:latin typeface="HelveticaNeueLT Pro 57 Cn"/>
                <a:cs typeface="HelveticaNeueLT Pro 57 Cn"/>
              </a:defRPr>
            </a:lvl1pPr>
          </a:lstStyle>
          <a:p>
            <a:r>
              <a:rPr lang="en-US" dirty="0" err="1" smtClean="0"/>
              <a:t>maverickintelligence.com</a:t>
            </a:r>
            <a:r>
              <a:rPr lang="en-US" dirty="0" smtClean="0"/>
              <a:t>| </a:t>
            </a:r>
            <a:r>
              <a:rPr lang="en-US" dirty="0" err="1" smtClean="0"/>
              <a:t>info@maverickintelligence.com</a:t>
            </a:r>
            <a:r>
              <a:rPr lang="en-US" dirty="0" smtClean="0"/>
              <a:t>|  Tel: +44 (0) 783 352 81 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6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4DBEAE-ADA6-B94F-82A6-53000096F75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EZ crisis over?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" r="1814" b="5031"/>
          <a:stretch/>
        </p:blipFill>
        <p:spPr>
          <a:xfrm>
            <a:off x="1587246" y="1132559"/>
            <a:ext cx="6282034" cy="44601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615" y="5592721"/>
            <a:ext cx="18517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Reuters/</a:t>
            </a:r>
            <a:r>
              <a:rPr lang="en-US" sz="1100" dirty="0" err="1" smtClean="0"/>
              <a:t>Datastream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29" y="6485319"/>
            <a:ext cx="6784380" cy="236156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txBody>
          <a:bodyPr vert="horz" lIns="91440" tIns="45720" rIns="91440" bIns="45720" rtlCol="0" anchor="ctr"/>
          <a:lstStyle>
            <a:lvl1pPr algn="l">
              <a:lnSpc>
                <a:spcPct val="50000"/>
              </a:lnSpc>
              <a:defRPr sz="900" b="0" i="0" cap="none" spc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/>
                <a:latin typeface="HelveticaNeueLT Pro 57 Cn"/>
                <a:cs typeface="HelveticaNeueLT Pro 57 Cn"/>
              </a:defRPr>
            </a:lvl1pPr>
          </a:lstStyle>
          <a:p>
            <a:r>
              <a:rPr lang="en-US" dirty="0" err="1" smtClean="0"/>
              <a:t>maverickintelligence.com</a:t>
            </a:r>
            <a:r>
              <a:rPr lang="en-US" dirty="0" smtClean="0"/>
              <a:t>| </a:t>
            </a:r>
            <a:r>
              <a:rPr lang="en-US" dirty="0" err="1" smtClean="0"/>
              <a:t>info@maverickintelligence.com</a:t>
            </a:r>
            <a:r>
              <a:rPr lang="en-US" dirty="0" smtClean="0"/>
              <a:t>|  Tel: +44 (0) 783 352 81 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12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4DBEAE-ADA6-B94F-82A6-53000096F75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Growth returns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824762" y="5838523"/>
            <a:ext cx="20826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IMF WEO, October 2013.</a:t>
            </a:r>
            <a:endParaRPr lang="en-US" sz="1100" dirty="0"/>
          </a:p>
        </p:txBody>
      </p:sp>
      <p:pic>
        <p:nvPicPr>
          <p:cNvPr id="2" name="Picture 1" descr="IMF WEO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88" y="920873"/>
            <a:ext cx="7918595" cy="4894264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29" y="6485319"/>
            <a:ext cx="6784380" cy="236156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txBody>
          <a:bodyPr vert="horz" lIns="91440" tIns="45720" rIns="91440" bIns="45720" rtlCol="0" anchor="ctr"/>
          <a:lstStyle>
            <a:lvl1pPr algn="l">
              <a:lnSpc>
                <a:spcPct val="50000"/>
              </a:lnSpc>
              <a:defRPr sz="900" b="0" i="0" cap="none" spc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/>
                <a:latin typeface="HelveticaNeueLT Pro 57 Cn"/>
                <a:cs typeface="HelveticaNeueLT Pro 57 Cn"/>
              </a:defRPr>
            </a:lvl1pPr>
          </a:lstStyle>
          <a:p>
            <a:r>
              <a:rPr lang="en-US" dirty="0" err="1" smtClean="0"/>
              <a:t>maverickintelligence.com</a:t>
            </a:r>
            <a:r>
              <a:rPr lang="en-US" dirty="0" smtClean="0"/>
              <a:t>| </a:t>
            </a:r>
            <a:r>
              <a:rPr lang="en-US" dirty="0" err="1" smtClean="0"/>
              <a:t>info@maverickintelligence.com</a:t>
            </a:r>
            <a:r>
              <a:rPr lang="en-US" dirty="0" smtClean="0"/>
              <a:t>|  Tel: +44 (0) 783 352 81 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9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4DBEAE-ADA6-B94F-82A6-53000096F75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Don’t trust the economists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88193" y="6012291"/>
            <a:ext cx="16338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IMF, </a:t>
            </a:r>
            <a:r>
              <a:rPr lang="en-US" sz="1100" dirty="0" err="1" smtClean="0"/>
              <a:t>Dani</a:t>
            </a:r>
            <a:r>
              <a:rPr lang="en-US" sz="1100" dirty="0" smtClean="0"/>
              <a:t> </a:t>
            </a:r>
            <a:r>
              <a:rPr lang="en-US" sz="1100" dirty="0" err="1" smtClean="0"/>
              <a:t>Rodrik</a:t>
            </a:r>
            <a:r>
              <a:rPr lang="en-US" sz="1100" dirty="0" smtClean="0"/>
              <a:t>.</a:t>
            </a:r>
            <a:endParaRPr lang="en-US" sz="1100" dirty="0"/>
          </a:p>
        </p:txBody>
      </p:sp>
      <p:pic>
        <p:nvPicPr>
          <p:cNvPr id="7" name="Picture 6" descr="Don't Trust The Economist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36" y="1336038"/>
            <a:ext cx="7697232" cy="45175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92225" y="904927"/>
            <a:ext cx="5392710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IMF growth projections and outcomes for the Eurozone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29" y="6485319"/>
            <a:ext cx="6784380" cy="236156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txBody>
          <a:bodyPr vert="horz" lIns="91440" tIns="45720" rIns="91440" bIns="45720" rtlCol="0" anchor="ctr"/>
          <a:lstStyle>
            <a:lvl1pPr algn="l">
              <a:lnSpc>
                <a:spcPct val="50000"/>
              </a:lnSpc>
              <a:defRPr sz="900" b="0" i="0" cap="none" spc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/>
                <a:latin typeface="HelveticaNeueLT Pro 57 Cn"/>
                <a:cs typeface="HelveticaNeueLT Pro 57 Cn"/>
              </a:defRPr>
            </a:lvl1pPr>
          </a:lstStyle>
          <a:p>
            <a:r>
              <a:rPr lang="en-US" dirty="0" err="1" smtClean="0"/>
              <a:t>maverickintelligence.com</a:t>
            </a:r>
            <a:r>
              <a:rPr lang="en-US" dirty="0" smtClean="0"/>
              <a:t>| </a:t>
            </a:r>
            <a:r>
              <a:rPr lang="en-US" dirty="0" err="1" smtClean="0"/>
              <a:t>info@maverickintelligence.com</a:t>
            </a:r>
            <a:r>
              <a:rPr lang="en-US" dirty="0" smtClean="0"/>
              <a:t>|  Tel: +44 (0) 783 352 81 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15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4DBEAE-ADA6-B94F-82A6-53000096F75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Asymmetric Recovery</a:t>
            </a:r>
            <a:endParaRPr lang="en-US" sz="36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373307"/>
              </p:ext>
            </p:extLst>
          </p:nvPr>
        </p:nvGraphicFramePr>
        <p:xfrm>
          <a:off x="1289050" y="1473200"/>
          <a:ext cx="6565900" cy="39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37600" y="1288534"/>
            <a:ext cx="215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Industrial Production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29" y="6485319"/>
            <a:ext cx="6784380" cy="236156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txBody>
          <a:bodyPr vert="horz" lIns="91440" tIns="45720" rIns="91440" bIns="45720" rtlCol="0" anchor="ctr"/>
          <a:lstStyle>
            <a:lvl1pPr algn="l">
              <a:lnSpc>
                <a:spcPct val="50000"/>
              </a:lnSpc>
              <a:defRPr sz="900" b="0" i="0" cap="none" spc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/>
                <a:latin typeface="HelveticaNeueLT Pro 57 Cn"/>
                <a:cs typeface="HelveticaNeueLT Pro 57 Cn"/>
              </a:defRPr>
            </a:lvl1pPr>
          </a:lstStyle>
          <a:p>
            <a:r>
              <a:rPr lang="en-US" dirty="0" err="1" smtClean="0"/>
              <a:t>maverickintelligence.com</a:t>
            </a:r>
            <a:r>
              <a:rPr lang="en-US" dirty="0" smtClean="0"/>
              <a:t>| </a:t>
            </a:r>
            <a:r>
              <a:rPr lang="en-US" dirty="0" err="1" smtClean="0"/>
              <a:t>info@maverickintelligence.com</a:t>
            </a:r>
            <a:r>
              <a:rPr lang="en-US" dirty="0" smtClean="0"/>
              <a:t>|  Tel: +44 (0) 783 352 81 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330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4DBEAE-ADA6-B94F-82A6-53000096F75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Public debt stock problem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1"/>
          <a:stretch/>
        </p:blipFill>
        <p:spPr>
          <a:xfrm>
            <a:off x="1504950" y="1028700"/>
            <a:ext cx="6134100" cy="45124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17009" y="5415150"/>
            <a:ext cx="37497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Source: Thomson Reuters </a:t>
            </a:r>
            <a:r>
              <a:rPr lang="en-US" sz="1100" dirty="0" err="1" smtClean="0"/>
              <a:t>Datastream</a:t>
            </a:r>
            <a:r>
              <a:rPr lang="en-US" sz="1100" dirty="0" smtClean="0"/>
              <a:t>, European Commission.</a:t>
            </a:r>
            <a:endParaRPr lang="en-US" sz="1100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29" y="6485319"/>
            <a:ext cx="6784380" cy="236156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txBody>
          <a:bodyPr vert="horz" lIns="91440" tIns="45720" rIns="91440" bIns="45720" rtlCol="0" anchor="ctr"/>
          <a:lstStyle>
            <a:lvl1pPr algn="l">
              <a:lnSpc>
                <a:spcPct val="50000"/>
              </a:lnSpc>
              <a:defRPr sz="900" b="0" i="0" cap="none" spc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/>
                <a:latin typeface="HelveticaNeueLT Pro 57 Cn"/>
                <a:cs typeface="HelveticaNeueLT Pro 57 Cn"/>
              </a:defRPr>
            </a:lvl1pPr>
          </a:lstStyle>
          <a:p>
            <a:r>
              <a:rPr lang="en-US" dirty="0" err="1" smtClean="0"/>
              <a:t>maverickintelligence.com</a:t>
            </a:r>
            <a:r>
              <a:rPr lang="en-US" dirty="0" smtClean="0"/>
              <a:t>| </a:t>
            </a:r>
            <a:r>
              <a:rPr lang="en-US" dirty="0" err="1" smtClean="0"/>
              <a:t>info@maverickintelligence.com</a:t>
            </a:r>
            <a:r>
              <a:rPr lang="en-US" dirty="0" smtClean="0"/>
              <a:t>|  Tel: +44 (0) 783 352 81 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227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4DBEAE-ADA6-B94F-82A6-53000096F75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Private debt stock problem</a:t>
            </a:r>
            <a:endParaRPr lang="en-US" sz="36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29" y="6485319"/>
            <a:ext cx="6784380" cy="236156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txBody>
          <a:bodyPr vert="horz" lIns="91440" tIns="45720" rIns="91440" bIns="45720" rtlCol="0" anchor="ctr"/>
          <a:lstStyle>
            <a:lvl1pPr algn="l">
              <a:lnSpc>
                <a:spcPct val="50000"/>
              </a:lnSpc>
              <a:defRPr sz="900" b="0" i="0" cap="none" spc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/>
                <a:latin typeface="HelveticaNeueLT Pro 57 Cn"/>
                <a:cs typeface="HelveticaNeueLT Pro 57 Cn"/>
              </a:defRPr>
            </a:lvl1pPr>
          </a:lstStyle>
          <a:p>
            <a:r>
              <a:rPr lang="en-US" dirty="0" err="1" smtClean="0"/>
              <a:t>maverickintelligence.com</a:t>
            </a:r>
            <a:r>
              <a:rPr lang="en-US" dirty="0" smtClean="0"/>
              <a:t>| </a:t>
            </a:r>
            <a:r>
              <a:rPr lang="en-US" dirty="0" err="1" smtClean="0"/>
              <a:t>info@maverickintelligence.com</a:t>
            </a:r>
            <a:r>
              <a:rPr lang="en-US" dirty="0" smtClean="0"/>
              <a:t>|  Tel: +44 (0) 783 352 81 93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620340" y="1155586"/>
          <a:ext cx="3903319" cy="4567467"/>
        </p:xfrm>
        <a:graphic>
          <a:graphicData uri="http://schemas.openxmlformats.org/drawingml/2006/table">
            <a:tbl>
              <a:tblPr/>
              <a:tblGrid>
                <a:gridCol w="978778"/>
                <a:gridCol w="1615573"/>
                <a:gridCol w="1308968"/>
              </a:tblGrid>
              <a:tr h="23820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Private Sector Debt (% of GDP)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en-US" sz="15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endParaRPr lang="en-US" sz="1500" b="0" i="0" u="none" strike="noStrike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AT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BE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CY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289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DE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EE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EL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ES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FI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FR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IE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308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291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IT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LU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326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MT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NL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PT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259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209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SK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11793" marR="11793" marT="11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40086" y="5723053"/>
            <a:ext cx="2127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European Commission.</a:t>
            </a:r>
          </a:p>
        </p:txBody>
      </p:sp>
    </p:spTree>
    <p:extLst>
      <p:ext uri="{BB962C8B-B14F-4D97-AF65-F5344CB8AC3E}">
        <p14:creationId xmlns:p14="http://schemas.microsoft.com/office/powerpoint/2010/main" val="928736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24DBEAE-ADA6-B94F-82A6-53000096F75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Debt flow problem</a:t>
            </a:r>
            <a:endParaRPr lang="en-US" sz="36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754251"/>
              </p:ext>
            </p:extLst>
          </p:nvPr>
        </p:nvGraphicFramePr>
        <p:xfrm>
          <a:off x="1257300" y="1035050"/>
          <a:ext cx="6629400" cy="4804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629" y="6485319"/>
            <a:ext cx="6784380" cy="236156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txBody>
          <a:bodyPr vert="horz" lIns="91440" tIns="45720" rIns="91440" bIns="45720" rtlCol="0" anchor="ctr"/>
          <a:lstStyle>
            <a:lvl1pPr algn="l">
              <a:lnSpc>
                <a:spcPct val="50000"/>
              </a:lnSpc>
              <a:defRPr sz="900" b="0" i="0" cap="none" spc="0">
                <a:ln w="18415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/>
                <a:latin typeface="HelveticaNeueLT Pro 57 Cn"/>
                <a:cs typeface="HelveticaNeueLT Pro 57 Cn"/>
              </a:defRPr>
            </a:lvl1pPr>
          </a:lstStyle>
          <a:p>
            <a:r>
              <a:rPr lang="en-US" dirty="0" err="1" smtClean="0"/>
              <a:t>maverickintelligence.com</a:t>
            </a:r>
            <a:r>
              <a:rPr lang="en-US" dirty="0" smtClean="0"/>
              <a:t>| </a:t>
            </a:r>
            <a:r>
              <a:rPr lang="en-US" dirty="0" err="1" smtClean="0"/>
              <a:t>info@maverickintelligence.com</a:t>
            </a:r>
            <a:r>
              <a:rPr lang="en-US" dirty="0" smtClean="0"/>
              <a:t>|  Tel: +44 (0) 783 352 81 93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50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GE template">
  <a:themeElements>
    <a:clrScheme name="RGE Colors">
      <a:dk1>
        <a:sysClr val="windowText" lastClr="000000"/>
      </a:dk1>
      <a:lt1>
        <a:sysClr val="window" lastClr="FFFFFF"/>
      </a:lt1>
      <a:dk2>
        <a:srgbClr val="556A2C"/>
      </a:dk2>
      <a:lt2>
        <a:srgbClr val="EEECE1"/>
      </a:lt2>
      <a:accent1>
        <a:srgbClr val="5A7E94"/>
      </a:accent1>
      <a:accent2>
        <a:srgbClr val="B7C8D3"/>
      </a:accent2>
      <a:accent3>
        <a:srgbClr val="808080"/>
      </a:accent3>
      <a:accent4>
        <a:srgbClr val="FFC000"/>
      </a:accent4>
      <a:accent5>
        <a:srgbClr val="D07700"/>
      </a:accent5>
      <a:accent6>
        <a:srgbClr val="623847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RGE template.thmx</Template>
  <TotalTime>45227</TotalTime>
  <Words>751</Words>
  <Application>Microsoft Macintosh PowerPoint</Application>
  <PresentationFormat>Letter Paper (8.5x11 in)</PresentationFormat>
  <Paragraphs>158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RGE template</vt:lpstr>
      <vt:lpstr>PowerPoint Presentation</vt:lpstr>
      <vt:lpstr>Contents</vt:lpstr>
      <vt:lpstr>EZ crisis over?</vt:lpstr>
      <vt:lpstr>Growth returns</vt:lpstr>
      <vt:lpstr>Don’t trust the economists</vt:lpstr>
      <vt:lpstr>Asymmetric Recovery</vt:lpstr>
      <vt:lpstr>Public debt stock problem</vt:lpstr>
      <vt:lpstr>Private debt stock problem</vt:lpstr>
      <vt:lpstr>Debt flow problem</vt:lpstr>
      <vt:lpstr>Debt flow problem</vt:lpstr>
      <vt:lpstr>Debt flow problem</vt:lpstr>
      <vt:lpstr>Conditions for companies</vt:lpstr>
      <vt:lpstr>Ireland and Portugal success stories?</vt:lpstr>
      <vt:lpstr>Contact details</vt:lpstr>
    </vt:vector>
  </TitlesOfParts>
  <Company>Roubini Global Economics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Kapila</dc:creator>
  <cp:lastModifiedBy>Julia Retta</cp:lastModifiedBy>
  <cp:revision>491</cp:revision>
  <cp:lastPrinted>2012-12-05T00:00:52Z</cp:lastPrinted>
  <dcterms:created xsi:type="dcterms:W3CDTF">2011-01-14T01:57:07Z</dcterms:created>
  <dcterms:modified xsi:type="dcterms:W3CDTF">2013-10-15T20:30:43Z</dcterms:modified>
</cp:coreProperties>
</file>