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77" r:id="rId9"/>
    <p:sldId id="261" r:id="rId10"/>
    <p:sldId id="278" r:id="rId11"/>
    <p:sldId id="262" r:id="rId12"/>
    <p:sldId id="263" r:id="rId13"/>
    <p:sldId id="264" r:id="rId14"/>
    <p:sldId id="265" r:id="rId15"/>
    <p:sldId id="266" r:id="rId16"/>
    <p:sldId id="267" r:id="rId17"/>
    <p:sldId id="279" r:id="rId18"/>
    <p:sldId id="280" r:id="rId19"/>
    <p:sldId id="268" r:id="rId20"/>
    <p:sldId id="269" r:id="rId21"/>
    <p:sldId id="282" r:id="rId22"/>
    <p:sldId id="281" r:id="rId23"/>
    <p:sldId id="283" r:id="rId24"/>
    <p:sldId id="284" r:id="rId25"/>
    <p:sldId id="285" r:id="rId26"/>
    <p:sldId id="270" r:id="rId27"/>
    <p:sldId id="286" r:id="rId28"/>
    <p:sldId id="271" r:id="rId29"/>
    <p:sldId id="272" r:id="rId30"/>
    <p:sldId id="273" r:id="rId31"/>
    <p:sldId id="274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7857-EC3D-49F7-B16D-848574005CD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D25A-F891-4446-8C92-3A950C20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FD25A-F891-4446-8C92-3A950C2026C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BC4C-65BD-47BE-9AF2-89E66B6D2B75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C4D3-49E4-4784-A96C-F262248DA3B2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8DF8-46FB-434A-8B7A-88C04B22EF47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0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F651-1163-45DE-9E17-AC8EAF930C30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E4D-FED8-4A97-8715-57DCEB3B8FA2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114-580A-4A05-B195-D1BE83D416C0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6F04-1A7E-4AC4-A0F3-0C7BB2384A9C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6E00-A791-4B01-AFF3-F3908C12CB42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F12B-4308-4EF2-A4DE-EAE7C7918316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9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4620-C40A-4453-AAAB-1AF2AFB1F03E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1081-3A9C-4C41-A9EF-3747F51842E0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5026-04FD-46D0-B043-058D47CE05C0}" type="datetime1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6AF-E333-3F4A-BD25-E78827BE9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European Crisis in the Context of the History of Previous Crises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Bordo, </a:t>
            </a:r>
            <a:r>
              <a:rPr lang="en-US" dirty="0"/>
              <a:t>R</a:t>
            </a:r>
            <a:r>
              <a:rPr lang="en-US" dirty="0" smtClean="0"/>
              <a:t>utgers University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03116" y="4641427"/>
            <a:ext cx="50432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Prepared for the conference: “The </a:t>
            </a:r>
            <a:r>
              <a:rPr lang="en-US" sz="2200" dirty="0" err="1" smtClean="0"/>
              <a:t>Eurocrisis</a:t>
            </a:r>
            <a:r>
              <a:rPr lang="en-US" sz="2200" dirty="0" smtClean="0"/>
              <a:t> Minefield: Mapping the Way Out” Rice University October 14 2013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010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72394" y="393895"/>
            <a:ext cx="66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3. Capital Mobility and the Incidence of Banking Crisis: All Countries, 1800-2008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71" y="1406775"/>
            <a:ext cx="8740101" cy="477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3. International diplomatic commitment enhanced domestic borrowing power and hence vulnerability</a:t>
            </a:r>
          </a:p>
          <a:p>
            <a:r>
              <a:rPr lang="en-US" sz="2700" dirty="0"/>
              <a:t> </a:t>
            </a:r>
            <a:r>
              <a:rPr lang="en-US" sz="2700" dirty="0" err="1" smtClean="0"/>
              <a:t>eg</a:t>
            </a:r>
            <a:r>
              <a:rPr lang="en-US" sz="2700" dirty="0" smtClean="0"/>
              <a:t> Russia connection with France in the 1890s</a:t>
            </a:r>
          </a:p>
          <a:p>
            <a:r>
              <a:rPr lang="en-US" sz="2700" dirty="0" smtClean="0"/>
              <a:t>4. Popular political discontent eventually limited the possibility of adjustment</a:t>
            </a:r>
          </a:p>
          <a:p>
            <a:r>
              <a:rPr lang="en-US" sz="2700" dirty="0" err="1" smtClean="0"/>
              <a:t>Eg</a:t>
            </a:r>
            <a:r>
              <a:rPr lang="en-US" sz="2700" dirty="0" smtClean="0"/>
              <a:t> Russia</a:t>
            </a:r>
            <a:endParaRPr lang="en-US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Gold Standard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The linkages of these issues are summarized in four </a:t>
            </a:r>
            <a:r>
              <a:rPr lang="en-US" sz="2700" dirty="0" err="1" smtClean="0"/>
              <a:t>trilemmas</a:t>
            </a:r>
            <a:endParaRPr lang="en-US" sz="2700" dirty="0" smtClean="0"/>
          </a:p>
          <a:p>
            <a:r>
              <a:rPr lang="en-US" sz="2700" dirty="0" smtClean="0"/>
              <a:t>1. The Macroeconomic classic: fixed exchange rates, capital flows, independent monetary policy</a:t>
            </a:r>
          </a:p>
          <a:p>
            <a:r>
              <a:rPr lang="en-US" sz="2700" dirty="0" smtClean="0"/>
              <a:t>2. The financial sector: fixed exchange rates, capital flows, financial stability</a:t>
            </a:r>
          </a:p>
          <a:p>
            <a:r>
              <a:rPr lang="en-US" sz="2700" dirty="0" smtClean="0"/>
              <a:t>3. The international relations setting; fixed exchange rates, capital flows, national policy independence</a:t>
            </a:r>
          </a:p>
          <a:p>
            <a:r>
              <a:rPr lang="en-US" sz="2700" dirty="0" smtClean="0"/>
              <a:t>4. The political economy: fixed exchange rates, capital flows, democratization</a:t>
            </a:r>
            <a:endParaRPr lang="en-US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Four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Trilemmas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All four </a:t>
            </a:r>
            <a:r>
              <a:rPr lang="en-US" sz="2700" dirty="0" err="1" smtClean="0"/>
              <a:t>trilemmas</a:t>
            </a:r>
            <a:r>
              <a:rPr lang="en-US" sz="2700" dirty="0" smtClean="0"/>
              <a:t> became impossible in the interwar</a:t>
            </a:r>
          </a:p>
          <a:p>
            <a:r>
              <a:rPr lang="en-US" sz="2700" dirty="0" smtClean="0"/>
              <a:t>1. The asymmetry of the adjustment problem in the GE standard of the 1920s</a:t>
            </a:r>
          </a:p>
          <a:p>
            <a:r>
              <a:rPr lang="en-US" sz="2700" dirty="0" smtClean="0"/>
              <a:t>The surplus countries </a:t>
            </a:r>
            <a:r>
              <a:rPr lang="en-US" sz="2700" dirty="0" err="1" smtClean="0"/>
              <a:t>eg</a:t>
            </a:r>
            <a:r>
              <a:rPr lang="en-US" sz="2700" dirty="0" smtClean="0"/>
              <a:t> France and USA sterilized gold inflows and put deflationary pressure on the deficit countries </a:t>
            </a:r>
            <a:r>
              <a:rPr lang="en-US" sz="2700" dirty="0" err="1" smtClean="0"/>
              <a:t>eg</a:t>
            </a:r>
            <a:r>
              <a:rPr lang="en-US" sz="2700" dirty="0" smtClean="0"/>
              <a:t> UK</a:t>
            </a:r>
          </a:p>
          <a:p>
            <a:r>
              <a:rPr lang="en-US" sz="2700" dirty="0" smtClean="0"/>
              <a:t>2. High inflation destroyed the capital base of banks in the WWI losers making them vulnerable to sudden stops</a:t>
            </a:r>
          </a:p>
          <a:p>
            <a:endParaRPr lang="en-US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Interwar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3. Debtors who took on international commitments </a:t>
            </a:r>
            <a:r>
              <a:rPr lang="en-US" sz="2700" dirty="0" err="1" smtClean="0"/>
              <a:t>eg</a:t>
            </a:r>
            <a:r>
              <a:rPr lang="en-US" sz="2700" dirty="0" smtClean="0"/>
              <a:t> Germany enhanced their credibility which increased their exposure to sudden stops</a:t>
            </a:r>
          </a:p>
          <a:p>
            <a:r>
              <a:rPr lang="en-US" sz="2700" dirty="0" smtClean="0"/>
              <a:t>4. Taking on international commitments became a focus of domestic political discontent when the Great Contraction required adjustment by deflation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Interwar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The move in Europe to MU for weaker countries was a credibility enhancing mechanism that would lower borrowing costs</a:t>
            </a:r>
          </a:p>
          <a:p>
            <a:r>
              <a:rPr lang="en-US" sz="2700" dirty="0" smtClean="0"/>
              <a:t>For countries that were strong creditors MU was seen as depoliticizing the adjustment process</a:t>
            </a:r>
          </a:p>
          <a:p>
            <a:r>
              <a:rPr lang="en-US" sz="2700" dirty="0" smtClean="0"/>
              <a:t>MU was seen as a way to avoid currency crises when imbalances built up</a:t>
            </a:r>
          </a:p>
          <a:p>
            <a:r>
              <a:rPr lang="en-US" sz="2700" dirty="0" smtClean="0"/>
              <a:t>EMU was established without a fiscal union which would be unnecessary because of the no bailout clause</a:t>
            </a:r>
            <a:endParaRPr lang="en-US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EMU Story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After entry into EMU bond spreads fell to almost zero as the ECB was bound to treat all government bonds as equal</a:t>
            </a:r>
          </a:p>
          <a:p>
            <a:r>
              <a:rPr lang="en-US" sz="2700" dirty="0" smtClean="0"/>
              <a:t>See figure 4</a:t>
            </a:r>
          </a:p>
          <a:p>
            <a:r>
              <a:rPr lang="en-US" sz="2700" dirty="0" smtClean="0"/>
              <a:t>EMU worked quite well as a disciplining mechanism before it went into effect but much less well afterwards</a:t>
            </a:r>
          </a:p>
          <a:p>
            <a:r>
              <a:rPr lang="en-US" sz="2700" dirty="0" smtClean="0"/>
              <a:t>See figure 5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EMU Story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72394" y="393895"/>
            <a:ext cx="667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4. Bond Yields in the </a:t>
            </a:r>
            <a:r>
              <a:rPr lang="en-US" sz="2000" b="1" dirty="0" err="1" smtClean="0"/>
              <a:t>Eurozone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394" y="765869"/>
            <a:ext cx="6530456" cy="606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36103" y="393895"/>
            <a:ext cx="811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5. General Government Net Borrowing/Lending, 1990s and 2000s</a:t>
            </a:r>
          </a:p>
          <a:p>
            <a:pPr algn="ctr"/>
            <a:r>
              <a:rPr lang="en-US" sz="2000" dirty="0" smtClean="0"/>
              <a:t>(% of GDP)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571" y="1326864"/>
            <a:ext cx="4732215" cy="254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639" y="4068110"/>
            <a:ext cx="4690011" cy="277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3713866" y="1073640"/>
            <a:ext cx="14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1991-2000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39654" y="3814552"/>
            <a:ext cx="14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2000-2011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A major blow to EMU came when France and Germany ignored the SGP in 2003</a:t>
            </a:r>
          </a:p>
          <a:p>
            <a:r>
              <a:rPr lang="en-US" sz="2700" dirty="0" smtClean="0"/>
              <a:t>This had a corrosive effect on other countries. Fiscal discipline deteriorated in the 2000s</a:t>
            </a:r>
          </a:p>
          <a:p>
            <a:r>
              <a:rPr lang="en-US" sz="2700" dirty="0" smtClean="0"/>
              <a:t>Debt holding became internationalized across EMU countries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EMU Story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This paper analyzes the Eurozone crisis in the context of historical financial crises</a:t>
            </a:r>
          </a:p>
          <a:p>
            <a:r>
              <a:rPr lang="en-US" sz="2700" dirty="0" smtClean="0"/>
              <a:t>It integrates three stories: the classical gold standard; financial sector linkages; the domestic and international political economy of exchange rate regimes</a:t>
            </a:r>
          </a:p>
          <a:p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5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The </a:t>
            </a:r>
            <a:r>
              <a:rPr lang="en-US" sz="2700" dirty="0" err="1" smtClean="0"/>
              <a:t>trilemmas</a:t>
            </a:r>
            <a:r>
              <a:rPr lang="en-US" sz="2700" dirty="0" smtClean="0"/>
              <a:t> became an increasing constraint in the years after EMU</a:t>
            </a:r>
          </a:p>
          <a:p>
            <a:r>
              <a:rPr lang="en-US" sz="2700" dirty="0" smtClean="0"/>
              <a:t>1. </a:t>
            </a:r>
            <a:r>
              <a:rPr lang="en-US" sz="2700" dirty="0"/>
              <a:t>B</a:t>
            </a:r>
            <a:r>
              <a:rPr lang="en-US" sz="2700" dirty="0" smtClean="0"/>
              <a:t>anking expanded after EMU leading to an explosion of bank credit</a:t>
            </a:r>
          </a:p>
          <a:p>
            <a:r>
              <a:rPr lang="en-US" sz="2700" dirty="0" smtClean="0"/>
              <a:t>See figure 6</a:t>
            </a:r>
          </a:p>
          <a:p>
            <a:r>
              <a:rPr lang="en-US" sz="2700" dirty="0" smtClean="0"/>
              <a:t>2. Bank expansion could go on longer because of an implicit government backstop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Trilemmas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EMU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72394" y="393895"/>
            <a:ext cx="667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6. Spain: Total Bank Credit to Domestic Borrowers 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34" y="1083205"/>
            <a:ext cx="8690386" cy="53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It was reversed when government debt management no longer looked credible, in the Greek case after the elections of 2009</a:t>
            </a:r>
          </a:p>
          <a:p>
            <a:r>
              <a:rPr lang="en-US" sz="2700" dirty="0" smtClean="0"/>
              <a:t>Fears about the Greek financial system produced an intermediation through foreign banks</a:t>
            </a:r>
          </a:p>
          <a:p>
            <a:r>
              <a:rPr lang="en-US" sz="2700" dirty="0" smtClean="0"/>
              <a:t>See figures 7, 8 and 9</a:t>
            </a:r>
            <a:endParaRPr lang="en-US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Trilemmas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EMU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8302" y="393895"/>
            <a:ext cx="766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7. Greek Bank claims (assets/loans) on foreign/domestic MFIs 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40" y="1336428"/>
            <a:ext cx="8866690" cy="487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72394" y="393895"/>
            <a:ext cx="66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8. Net Change in Greek Bank Liabilities to Other Banks, March 2008 - March 2010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132" y="1065100"/>
            <a:ext cx="7921942" cy="56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72394" y="393895"/>
            <a:ext cx="66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9. Net Change in Greek Bank Assets of Other Banks:</a:t>
            </a:r>
          </a:p>
          <a:p>
            <a:pPr algn="ctr"/>
            <a:r>
              <a:rPr lang="en-US" sz="2000" b="1" dirty="0" smtClean="0"/>
              <a:t>March 2008 - March 2010 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286" y="1374630"/>
            <a:ext cx="8164948" cy="53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3. The implicit national government backstop was only credible because of the international commitment to the EMU project</a:t>
            </a:r>
          </a:p>
          <a:p>
            <a:r>
              <a:rPr lang="en-US" sz="2700" dirty="0" smtClean="0"/>
              <a:t>That led markets to believe that there were no limits to the accumulation of debt</a:t>
            </a:r>
          </a:p>
          <a:p>
            <a:r>
              <a:rPr lang="en-US" sz="2700" dirty="0" smtClean="0"/>
              <a:t>When the Germans and </a:t>
            </a:r>
            <a:r>
              <a:rPr lang="en-US" sz="2700" dirty="0"/>
              <a:t>F</a:t>
            </a:r>
            <a:r>
              <a:rPr lang="en-US" sz="2700" dirty="0" smtClean="0"/>
              <a:t>rench at Deauville demanded a haircut for Greek creditors bond yields diverged</a:t>
            </a:r>
          </a:p>
          <a:p>
            <a:r>
              <a:rPr lang="en-US" sz="2700" dirty="0" smtClean="0"/>
              <a:t>See figure 10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Trilemmas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EMU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4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45588" y="393895"/>
            <a:ext cx="710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10. Public Debt as Share of GDP in some EMU countries 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79" y="1061297"/>
            <a:ext cx="8560663" cy="519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4. Cross border capital flows through the banking system especially in small countries became potentially dangerous as the banks became too large for national governments to rescue them</a:t>
            </a:r>
          </a:p>
          <a:p>
            <a:r>
              <a:rPr lang="en-US" dirty="0" smtClean="0"/>
              <a:t>5. When the popular backlash occurred it took the form of rejection of the cross border commitment mechanism </a:t>
            </a:r>
            <a:r>
              <a:rPr lang="en-US" dirty="0" err="1" smtClean="0"/>
              <a:t>eg</a:t>
            </a:r>
            <a:r>
              <a:rPr lang="en-US" dirty="0" smtClean="0"/>
              <a:t> Greece and Italy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trilemmas</a:t>
            </a:r>
            <a:r>
              <a:rPr lang="en-US" dirty="0" smtClean="0"/>
              <a:t> were worse because of an absence of an escape clause as in the gold standard</a:t>
            </a:r>
          </a:p>
          <a:p>
            <a:r>
              <a:rPr lang="en-US" dirty="0" smtClean="0"/>
              <a:t>This meant greater debt reduction which raised the question of the distribution of the losses between the private and public sector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Trilemmas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EMU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671"/>
            <a:ext cx="8229600" cy="5750804"/>
          </a:xfrm>
        </p:spPr>
        <p:txBody>
          <a:bodyPr>
            <a:noAutofit/>
          </a:bodyPr>
          <a:lstStyle/>
          <a:p>
            <a:r>
              <a:rPr lang="en-US" sz="2700" dirty="0" smtClean="0"/>
              <a:t>The result is reminiscent of the interwar political debate about whether American private creditors or European official reparations creditors should have priority in the payment of German debts</a:t>
            </a:r>
          </a:p>
          <a:p>
            <a:r>
              <a:rPr lang="en-US" sz="2700" dirty="0" smtClean="0"/>
              <a:t>What made the interwar slump so intractable was that it was not just a financial issue, but also a crisis of democracy, of social stability , and of the international political system</a:t>
            </a:r>
          </a:p>
          <a:p>
            <a:r>
              <a:rPr lang="en-US" sz="2700" dirty="0" smtClean="0"/>
              <a:t>In the interwar, increased social tension because of high unemployment made normal democratic politics impossible</a:t>
            </a:r>
          </a:p>
          <a:p>
            <a:r>
              <a:rPr lang="en-US" sz="2700" dirty="0" smtClean="0"/>
              <a:t>Domestic political pressure also became a source of heightened international tension</a:t>
            </a:r>
          </a:p>
          <a:p>
            <a:endParaRPr lang="en-US" sz="2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Trilemmas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EMU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The parallel between the classical gold standard and EMU has often been made</a:t>
            </a:r>
          </a:p>
          <a:p>
            <a:r>
              <a:rPr lang="en-US" sz="2700" dirty="0" smtClean="0"/>
              <a:t>In both positive and negative ways</a:t>
            </a:r>
          </a:p>
          <a:p>
            <a:r>
              <a:rPr lang="en-US" sz="2700" dirty="0" smtClean="0"/>
              <a:t>Adherence to the gold standard and to EMU involved </a:t>
            </a:r>
            <a:r>
              <a:rPr lang="en-US" sz="2700" smtClean="0"/>
              <a:t>acceptance of :</a:t>
            </a:r>
            <a:endParaRPr lang="en-US" sz="2700" dirty="0" smtClean="0"/>
          </a:p>
          <a:p>
            <a:r>
              <a:rPr lang="en-US" sz="2700" dirty="0" smtClean="0"/>
              <a:t>Monetary orthodoxy– gold convertibility then, price stability now</a:t>
            </a:r>
          </a:p>
          <a:p>
            <a:r>
              <a:rPr lang="en-US" sz="2700" dirty="0" smtClean="0"/>
              <a:t>Fiscal orthodoxy– in both regimes the avoidance of fiscal deficits was to protect the monetary objective</a:t>
            </a:r>
          </a:p>
          <a:p>
            <a:pPr>
              <a:buNone/>
            </a:pP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Gold Standard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This is true in Europe today</a:t>
            </a:r>
            <a:endParaRPr lang="en-US" sz="2700" dirty="0"/>
          </a:p>
          <a:p>
            <a:r>
              <a:rPr lang="en-US" sz="2700" dirty="0" smtClean="0"/>
              <a:t>Democracy has become a central target of complaints by the European elite</a:t>
            </a:r>
          </a:p>
          <a:p>
            <a:r>
              <a:rPr lang="en-US" sz="2700" dirty="0" smtClean="0"/>
              <a:t>The 2013 Cyprus crisis exposed two new dimensions to the clash over Europe’s debt and banking crisis</a:t>
            </a:r>
          </a:p>
          <a:p>
            <a:r>
              <a:rPr lang="en-US" sz="2700" dirty="0" smtClean="0"/>
              <a:t>The discussion of a levy on bank deposits and whether small customers should be exempted puts class conflict at center stage</a:t>
            </a:r>
            <a:endParaRPr lang="en-US" sz="2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Trilemmas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EMU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7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Supranational commitments do not change the problems imposed by the adjustment requirement</a:t>
            </a:r>
          </a:p>
          <a:p>
            <a:r>
              <a:rPr lang="en-US" sz="2700" dirty="0" smtClean="0"/>
              <a:t>The asymmetric character of crisis adjustment is more apparent in the modern era (and in the interwar) than under the classical gold standard</a:t>
            </a:r>
          </a:p>
          <a:p>
            <a:r>
              <a:rPr lang="en-US" sz="2700" dirty="0" smtClean="0"/>
              <a:t>A design that excluded a contingent clause made the EMU system at first apparently more robust, but aggravated the eventual adjustment issue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7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That is why the initial crisis may not have been so acute as in some of the gold standard sudden stops </a:t>
            </a:r>
            <a:r>
              <a:rPr lang="en-US" sz="2700" dirty="0" err="1" smtClean="0"/>
              <a:t>eg</a:t>
            </a:r>
            <a:r>
              <a:rPr lang="en-US" sz="2700" dirty="0" smtClean="0"/>
              <a:t> Argentina 1890</a:t>
            </a:r>
          </a:p>
          <a:p>
            <a:r>
              <a:rPr lang="en-US" sz="2700" dirty="0" smtClean="0"/>
              <a:t>But the recovery is painfully slow</a:t>
            </a:r>
          </a:p>
          <a:p>
            <a:r>
              <a:rPr lang="en-US" sz="2700" dirty="0" smtClean="0"/>
              <a:t>See figure 11</a:t>
            </a:r>
          </a:p>
          <a:p>
            <a:r>
              <a:rPr lang="en-US" sz="2700" dirty="0" smtClean="0"/>
              <a:t>The instability is increased by the heightened complexity and length of credit chains, and by the fact of the mediation of credits through small country banking centers</a:t>
            </a:r>
            <a:endParaRPr lang="en-US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7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45588" y="393895"/>
            <a:ext cx="710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11. Real GDP after Financial Crisis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676" y="1069143"/>
            <a:ext cx="7550694" cy="50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Pre WWI peacetime G/Y was low as was D/Y, today much higher</a:t>
            </a:r>
          </a:p>
          <a:p>
            <a:r>
              <a:rPr lang="en-US" sz="2700" dirty="0" smtClean="0"/>
              <a:t>See figure 1</a:t>
            </a:r>
          </a:p>
          <a:p>
            <a:r>
              <a:rPr lang="en-US" sz="2700" dirty="0" smtClean="0"/>
              <a:t>EMU has much higher G/Y and D/Y</a:t>
            </a:r>
          </a:p>
          <a:p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Gold Standard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6775" y="478303"/>
            <a:ext cx="618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1. Public Debt as a Share of GDP in Gold Standard </a:t>
            </a:r>
            <a:r>
              <a:rPr lang="en-US" sz="2000" dirty="0" smtClean="0"/>
              <a:t>(IMF Historical Debt Database)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068" y="1309416"/>
            <a:ext cx="8149956" cy="518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The benefits of the gold standard:</a:t>
            </a:r>
          </a:p>
          <a:p>
            <a:pPr lvl="1"/>
            <a:r>
              <a:rPr lang="en-US" sz="2700" dirty="0" smtClean="0"/>
              <a:t>ease of a common monetary standard</a:t>
            </a:r>
          </a:p>
          <a:p>
            <a:pPr lvl="1"/>
            <a:r>
              <a:rPr lang="en-US" sz="2700" dirty="0" smtClean="0"/>
              <a:t>access to capital markets (to overcome original sin)</a:t>
            </a:r>
          </a:p>
          <a:p>
            <a:pPr lvl="1"/>
            <a:r>
              <a:rPr lang="en-US" sz="2700" dirty="0" smtClean="0"/>
              <a:t>reduction of borrowing costs</a:t>
            </a:r>
          </a:p>
          <a:p>
            <a:pPr lvl="1"/>
            <a:r>
              <a:rPr lang="en-US" sz="2700" dirty="0" smtClean="0"/>
              <a:t>as a contingent rule (suspension in the event of wartime and other emergencies) which acted as a safety valve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Gold Standard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The gold standard led to a convergence of bond yields</a:t>
            </a:r>
          </a:p>
          <a:p>
            <a:r>
              <a:rPr lang="en-US" sz="2700" dirty="0"/>
              <a:t>S</a:t>
            </a:r>
            <a:r>
              <a:rPr lang="en-US" sz="2700" dirty="0" smtClean="0"/>
              <a:t>ee figure 2</a:t>
            </a:r>
          </a:p>
          <a:p>
            <a:r>
              <a:rPr lang="en-US" sz="2700" dirty="0" smtClean="0"/>
              <a:t>But the gold standard had significant risks</a:t>
            </a:r>
          </a:p>
          <a:p>
            <a:r>
              <a:rPr lang="en-US" sz="2700" dirty="0" smtClean="0"/>
              <a:t>1. Sudden stops  (capital flow reversals could hammer emerging countries with extensive foreign loans)</a:t>
            </a:r>
          </a:p>
          <a:p>
            <a:r>
              <a:rPr lang="en-US" sz="2700" dirty="0" err="1" smtClean="0"/>
              <a:t>Eg</a:t>
            </a:r>
            <a:r>
              <a:rPr lang="en-US" sz="2700" dirty="0" smtClean="0"/>
              <a:t> Argentina in 1890</a:t>
            </a:r>
          </a:p>
          <a:p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Gold Standard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42541" y="534575"/>
            <a:ext cx="685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2. London Bond Spreads, Core and Periphery, 1870-1940</a:t>
            </a:r>
            <a:endParaRPr lang="en-U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0" y="1955411"/>
            <a:ext cx="4503137" cy="374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712" y="1977676"/>
            <a:ext cx="4452326" cy="36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50302" y="1631855"/>
            <a:ext cx="3636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External Bond Spread: 13 Periphery Bonds</a:t>
            </a:r>
            <a:endParaRPr lang="en-US" sz="15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6357" y="1629507"/>
            <a:ext cx="41538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External Bond Spread: 14 Core &amp; Empire Bonds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99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2. Capital inflows led to an expansion of the banking system which was exposed to sudden stops often leading to financial crises</a:t>
            </a:r>
          </a:p>
          <a:p>
            <a:r>
              <a:rPr lang="en-US" sz="2700" dirty="0" smtClean="0"/>
              <a:t>See figure 3</a:t>
            </a:r>
          </a:p>
          <a:p>
            <a:r>
              <a:rPr lang="en-US" sz="2700" dirty="0" err="1" smtClean="0"/>
              <a:t>Eg</a:t>
            </a:r>
            <a:r>
              <a:rPr lang="en-US" sz="2700" dirty="0" smtClean="0"/>
              <a:t> Italy and Australia 1893, USA 1873</a:t>
            </a:r>
          </a:p>
          <a:p>
            <a:r>
              <a:rPr lang="en-US" sz="2700" dirty="0" smtClean="0"/>
              <a:t>3. A strong and effective state could underpin a banking system leading to greater exposure to capital inflows </a:t>
            </a:r>
          </a:p>
          <a:p>
            <a:r>
              <a:rPr lang="en-US" sz="2700" dirty="0" err="1" smtClean="0"/>
              <a:t>Eg</a:t>
            </a:r>
            <a:r>
              <a:rPr lang="en-US" sz="2700" dirty="0" smtClean="0"/>
              <a:t> Russia</a:t>
            </a:r>
          </a:p>
          <a:p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Gold Standard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6AF-E333-3F4A-BD25-E78827BE91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1440</Words>
  <Application>Microsoft Macintosh PowerPoint</Application>
  <PresentationFormat>On-screen Show (4:3)</PresentationFormat>
  <Paragraphs>165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European Crisis in the Context of the History of Previous Crises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Crisis in the Context of the History of Previous crises</dc:title>
  <dc:creator>Michael Bordo</dc:creator>
  <cp:lastModifiedBy>Julia Retta</cp:lastModifiedBy>
  <cp:revision>21</cp:revision>
  <cp:lastPrinted>2013-10-05T00:37:09Z</cp:lastPrinted>
  <dcterms:created xsi:type="dcterms:W3CDTF">2013-10-03T23:26:15Z</dcterms:created>
  <dcterms:modified xsi:type="dcterms:W3CDTF">2013-10-15T20:29:39Z</dcterms:modified>
</cp:coreProperties>
</file>